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68" r:id="rId2"/>
    <p:sldId id="258" r:id="rId3"/>
    <p:sldId id="259" r:id="rId4"/>
    <p:sldId id="260" r:id="rId5"/>
    <p:sldId id="261" r:id="rId6"/>
    <p:sldId id="262" r:id="rId7"/>
    <p:sldId id="265" r:id="rId8"/>
    <p:sldId id="266" r:id="rId9"/>
    <p:sldId id="267" r:id="rId10"/>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405"/>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236" autoAdjust="0"/>
  </p:normalViewPr>
  <p:slideViewPr>
    <p:cSldViewPr snapToGrid="0" snapToObjects="1">
      <p:cViewPr>
        <p:scale>
          <a:sx n="90" d="100"/>
          <a:sy n="90" d="100"/>
        </p:scale>
        <p:origin x="1651" y="-1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EE2F49-4CD9-0F46-B123-9CEBB9DFA7DE}" type="datetimeFigureOut">
              <a:rPr lang="en-US" smtClean="0"/>
              <a:t>9/30/2025</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D61B61-55BC-C541-8F93-B7CAD05ED24E}" type="slidenum">
              <a:rPr lang="en-US" smtClean="0"/>
              <a:t>‹#›</a:t>
            </a:fld>
            <a:endParaRPr lang="en-US"/>
          </a:p>
        </p:txBody>
      </p:sp>
    </p:spTree>
    <p:extLst>
      <p:ext uri="{BB962C8B-B14F-4D97-AF65-F5344CB8AC3E}">
        <p14:creationId xmlns:p14="http://schemas.microsoft.com/office/powerpoint/2010/main" val="501862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61B61-55BC-C541-8F93-B7CAD05ED24E}" type="slidenum">
              <a:rPr lang="en-US" smtClean="0"/>
              <a:t>1</a:t>
            </a:fld>
            <a:endParaRPr lang="en-US"/>
          </a:p>
        </p:txBody>
      </p:sp>
    </p:spTree>
    <p:extLst>
      <p:ext uri="{BB962C8B-B14F-4D97-AF65-F5344CB8AC3E}">
        <p14:creationId xmlns:p14="http://schemas.microsoft.com/office/powerpoint/2010/main" val="164221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61B61-55BC-C541-8F93-B7CAD05ED24E}" type="slidenum">
              <a:rPr lang="en-US" smtClean="0"/>
              <a:t>2</a:t>
            </a:fld>
            <a:endParaRPr lang="en-US"/>
          </a:p>
        </p:txBody>
      </p:sp>
    </p:spTree>
    <p:extLst>
      <p:ext uri="{BB962C8B-B14F-4D97-AF65-F5344CB8AC3E}">
        <p14:creationId xmlns:p14="http://schemas.microsoft.com/office/powerpoint/2010/main" val="2079460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D61B61-55BC-C541-8F93-B7CAD05ED24E}" type="slidenum">
              <a:rPr lang="en-US" smtClean="0"/>
              <a:t>3</a:t>
            </a:fld>
            <a:endParaRPr lang="en-US"/>
          </a:p>
        </p:txBody>
      </p:sp>
    </p:spTree>
    <p:extLst>
      <p:ext uri="{BB962C8B-B14F-4D97-AF65-F5344CB8AC3E}">
        <p14:creationId xmlns:p14="http://schemas.microsoft.com/office/powerpoint/2010/main" val="1363314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61B61-55BC-C541-8F93-B7CAD05ED24E}" type="slidenum">
              <a:rPr lang="en-US" smtClean="0"/>
              <a:t>4</a:t>
            </a:fld>
            <a:endParaRPr lang="en-US"/>
          </a:p>
        </p:txBody>
      </p:sp>
    </p:spTree>
    <p:extLst>
      <p:ext uri="{BB962C8B-B14F-4D97-AF65-F5344CB8AC3E}">
        <p14:creationId xmlns:p14="http://schemas.microsoft.com/office/powerpoint/2010/main" val="1642218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D61B61-55BC-C541-8F93-B7CAD05ED24E}" type="slidenum">
              <a:rPr lang="en-US" smtClean="0"/>
              <a:t>5</a:t>
            </a:fld>
            <a:endParaRPr lang="en-US"/>
          </a:p>
        </p:txBody>
      </p:sp>
    </p:spTree>
    <p:extLst>
      <p:ext uri="{BB962C8B-B14F-4D97-AF65-F5344CB8AC3E}">
        <p14:creationId xmlns:p14="http://schemas.microsoft.com/office/powerpoint/2010/main" val="2079460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D61B61-55BC-C541-8F93-B7CAD05ED24E}" type="slidenum">
              <a:rPr lang="en-US" smtClean="0"/>
              <a:t>6</a:t>
            </a:fld>
            <a:endParaRPr lang="en-US"/>
          </a:p>
        </p:txBody>
      </p:sp>
    </p:spTree>
    <p:extLst>
      <p:ext uri="{BB962C8B-B14F-4D97-AF65-F5344CB8AC3E}">
        <p14:creationId xmlns:p14="http://schemas.microsoft.com/office/powerpoint/2010/main" val="3602094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D61B61-55BC-C541-8F93-B7CAD05ED24E}" type="slidenum">
              <a:rPr lang="en-US" smtClean="0"/>
              <a:t>7</a:t>
            </a:fld>
            <a:endParaRPr lang="en-US"/>
          </a:p>
        </p:txBody>
      </p:sp>
    </p:spTree>
    <p:extLst>
      <p:ext uri="{BB962C8B-B14F-4D97-AF65-F5344CB8AC3E}">
        <p14:creationId xmlns:p14="http://schemas.microsoft.com/office/powerpoint/2010/main" val="2198843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D61B61-55BC-C541-8F93-B7CAD05ED24E}" type="slidenum">
              <a:rPr lang="en-US" smtClean="0"/>
              <a:t>8</a:t>
            </a:fld>
            <a:endParaRPr lang="en-US"/>
          </a:p>
        </p:txBody>
      </p:sp>
    </p:spTree>
    <p:extLst>
      <p:ext uri="{BB962C8B-B14F-4D97-AF65-F5344CB8AC3E}">
        <p14:creationId xmlns:p14="http://schemas.microsoft.com/office/powerpoint/2010/main" val="100010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D61B61-55BC-C541-8F93-B7CAD05ED24E}" type="slidenum">
              <a:rPr lang="en-US" smtClean="0"/>
              <a:t>9</a:t>
            </a:fld>
            <a:endParaRPr lang="en-US"/>
          </a:p>
        </p:txBody>
      </p:sp>
    </p:spTree>
    <p:extLst>
      <p:ext uri="{BB962C8B-B14F-4D97-AF65-F5344CB8AC3E}">
        <p14:creationId xmlns:p14="http://schemas.microsoft.com/office/powerpoint/2010/main" val="3207482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2151070"/>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8" name="Picture Placeholder 7"/>
          <p:cNvSpPr>
            <a:spLocks noGrp="1"/>
          </p:cNvSpPr>
          <p:nvPr>
            <p:ph type="pic" sz="quarter" idx="10" hasCustomPrompt="1"/>
          </p:nvPr>
        </p:nvSpPr>
        <p:spPr>
          <a:xfrm>
            <a:off x="582930" y="3797204"/>
            <a:ext cx="6606540" cy="1485785"/>
          </a:xfrm>
        </p:spPr>
        <p:txBody>
          <a:bodyPr anchor="ctr" anchorCtr="0">
            <a:normAutofit/>
          </a:bodyPr>
          <a:lstStyle>
            <a:lvl1pPr marL="0" indent="0" algn="ctr">
              <a:buFontTx/>
              <a:buNone/>
              <a:defRPr sz="1200" baseline="0"/>
            </a:lvl1pPr>
          </a:lstStyle>
          <a:p>
            <a:r>
              <a:rPr lang="en-US" dirty="0"/>
              <a:t>PHOTO</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51570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777240" rtl="0" eaLnBrk="1" latinLnBrk="0" hangingPunct="1">
        <a:lnSpc>
          <a:spcPct val="90000"/>
        </a:lnSpc>
        <a:spcBef>
          <a:spcPct val="0"/>
        </a:spcBef>
        <a:buNone/>
        <a:defRPr sz="3000" kern="1200" baseline="0">
          <a:solidFill>
            <a:schemeClr val="tx1"/>
          </a:solidFill>
          <a:latin typeface="Kievit Offc" charset="0"/>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baseline="0">
          <a:solidFill>
            <a:schemeClr val="tx1"/>
          </a:solidFill>
          <a:latin typeface="Kievit Offc"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baseline="0">
          <a:solidFill>
            <a:schemeClr val="tx1"/>
          </a:solidFill>
          <a:latin typeface="Kievit Offc"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baseline="0">
          <a:solidFill>
            <a:schemeClr val="tx1"/>
          </a:solidFill>
          <a:latin typeface="Kievit Offc"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baseline="0">
          <a:solidFill>
            <a:schemeClr val="tx1"/>
          </a:solidFill>
          <a:latin typeface="Kievit Offc"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baseline="0">
          <a:solidFill>
            <a:schemeClr val="tx1"/>
          </a:solidFill>
          <a:latin typeface="Kievit Offc"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Adam.Hinkley@oregonstate.edu" TargetMode="External"/><Relationship Id="rId3" Type="http://schemas.openxmlformats.org/officeDocument/2006/relationships/image" Target="../media/image1.jpg"/><Relationship Id="rId7" Type="http://schemas.openxmlformats.org/officeDocument/2006/relationships/hyperlink" Target="mailto:Shannon.Shivers@oregonstat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Kerry.Kincanon@oregonstate.edu" TargetMode="External"/><Relationship Id="rId5" Type="http://schemas.openxmlformats.org/officeDocument/2006/relationships/hyperlink" Target="https://beav.es/pUW" TargetMode="External"/><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mailto:April.Winz@oregonstate.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hyperlink" Target="https://uesp.oregonstate.edu/exploring" TargetMode="External"/><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hyperlink" Target="https://advising.oregonstate.edu/" TargetMode="External"/><Relationship Id="rId5" Type="http://schemas.openxmlformats.org/officeDocument/2006/relationships/image" Target="../media/image7.png"/><Relationship Id="rId10" Type="http://schemas.openxmlformats.org/officeDocument/2006/relationships/hyperlink" Target="https://registrar.oregonstate.edu/node/146/#MyDegreesVideosforStudents" TargetMode="External"/><Relationship Id="rId4" Type="http://schemas.openxmlformats.org/officeDocument/2006/relationships/image" Target="../media/image2.png"/><Relationship Id="rId9" Type="http://schemas.openxmlformats.org/officeDocument/2006/relationships/hyperlink" Target="https://career.oregonstate.edu/careered/explore-majors-programs-and-career-path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career.oregonstate.edu/sites/career.oregonstate.edu/files/informational_interviews_and_job_shadowing.pdf" TargetMode="External"/><Relationship Id="rId3" Type="http://schemas.openxmlformats.org/officeDocument/2006/relationships/image" Target="../media/image2.png"/><Relationship Id="rId7" Type="http://schemas.openxmlformats.org/officeDocument/2006/relationships/hyperlink" Target="https://catalog.oregonstate.edu/programs/#filter=.filter_19&amp;.filter_39"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classes.oregonstate.edu/" TargetMode="External"/><Relationship Id="rId11" Type="http://schemas.openxmlformats.org/officeDocument/2006/relationships/hyperlink" Target="https://cel.oregonstate.edu/" TargetMode="External"/><Relationship Id="rId5" Type="http://schemas.openxmlformats.org/officeDocument/2006/relationships/hyperlink" Target="https://career.oregonstate.edu/career-fairs" TargetMode="External"/><Relationship Id="rId10" Type="http://schemas.openxmlformats.org/officeDocument/2006/relationships/hyperlink" Target="https://clubs.oregonstate.edu/" TargetMode="External"/><Relationship Id="rId4" Type="http://schemas.openxmlformats.org/officeDocument/2006/relationships/hyperlink" Target="https://uesp.oregonstate.edu/exploring" TargetMode="External"/><Relationship Id="rId9" Type="http://schemas.openxmlformats.org/officeDocument/2006/relationships/hyperlink" Target="https://career.oregonstate.edu/careered/job-shadow-program-student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uesp.oregonstate.edu/explorin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eab.com/-/media/EAB/Research-and-Insights/AAF/Studies/2016/Promoting-Timely-Degree-Completion/34022_EMF_AAF_Timely_Degree_Completion.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hyperlink" Target="https://success.oregonstate.edu/supplemental-instruction" TargetMode="External"/><Relationship Id="rId3" Type="http://schemas.openxmlformats.org/officeDocument/2006/relationships/hyperlink" Target="https://coolkidsgetcoached.acuityscheduling.com/schedule.php" TargetMode="External"/><Relationship Id="rId7" Type="http://schemas.openxmlformats.org/officeDocument/2006/relationships/hyperlink" Target="https://ds.oregonstate.edu/"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counseling.oregonstate.edu/main/accessing-caps-services" TargetMode="External"/><Relationship Id="rId5" Type="http://schemas.openxmlformats.org/officeDocument/2006/relationships/hyperlink" Target="https://studentlife.oregonstate.edu/bnc" TargetMode="External"/><Relationship Id="rId10" Type="http://schemas.openxmlformats.org/officeDocument/2006/relationships/hyperlink" Target="https://uesp.oregonstate.edu/" TargetMode="External"/><Relationship Id="rId4" Type="http://schemas.openxmlformats.org/officeDocument/2006/relationships/hyperlink" Target="https://success.oregonstate.edu/learning-corner" TargetMode="External"/><Relationship Id="rId9" Type="http://schemas.openxmlformats.org/officeDocument/2006/relationships/hyperlink" Target="https://writingcenter.oregonstate.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V="1">
            <a:off x="460690" y="453710"/>
            <a:ext cx="6861490" cy="3769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flipV="1">
            <a:off x="455455" y="3463384"/>
            <a:ext cx="6861490" cy="6262362"/>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flipV="1">
            <a:off x="872520" y="3342328"/>
            <a:ext cx="1179645" cy="6262362"/>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5858" b="35858"/>
          <a:stretch>
            <a:fillRect/>
          </a:stretch>
        </p:blipFill>
        <p:spPr>
          <a:xfrm>
            <a:off x="455613" y="830263"/>
            <a:ext cx="6861175" cy="2511425"/>
          </a:xfrm>
          <a:ln>
            <a:noFill/>
          </a:ln>
        </p:spPr>
      </p:pic>
      <p:sp>
        <p:nvSpPr>
          <p:cNvPr id="9" name="TextBox 8"/>
          <p:cNvSpPr txBox="1"/>
          <p:nvPr/>
        </p:nvSpPr>
        <p:spPr>
          <a:xfrm>
            <a:off x="2469230" y="3531946"/>
            <a:ext cx="2292550" cy="2909798"/>
          </a:xfrm>
          <a:prstGeom prst="rect">
            <a:avLst/>
          </a:prstGeom>
          <a:noFill/>
        </p:spPr>
        <p:txBody>
          <a:bodyPr wrap="square" lIns="0" tIns="0" rIns="0" bIns="0" numCol="1" spcCol="274320" rtlCol="0">
            <a:noAutofit/>
          </a:bodyPr>
          <a:lstStyle/>
          <a:p>
            <a:pPr>
              <a:lnSpc>
                <a:spcPts val="1700"/>
              </a:lnSpc>
              <a:spcBef>
                <a:spcPts val="600"/>
              </a:spcBef>
              <a:spcAft>
                <a:spcPts val="300"/>
              </a:spcAft>
            </a:pPr>
            <a:r>
              <a:rPr lang="en-US" b="1" cap="all" dirty="0">
                <a:solidFill>
                  <a:srgbClr val="DC4405"/>
                </a:solidFill>
                <a:latin typeface="Kievit Offc Medium" charset="0"/>
              </a:rPr>
              <a:t>Advising framework</a:t>
            </a:r>
          </a:p>
          <a:p>
            <a:r>
              <a:rPr lang="en-US" sz="1400" b="1" dirty="0">
                <a:latin typeface="Kievit Offc Medium" panose="020B0604030101020102" pitchFamily="34" charset="0"/>
              </a:rPr>
              <a:t>UESP Mission</a:t>
            </a:r>
            <a:endParaRPr lang="en-US" sz="1400" dirty="0">
              <a:latin typeface="Kievit Offc Medium" panose="020B0604030101020102" pitchFamily="34" charset="0"/>
            </a:endParaRPr>
          </a:p>
          <a:p>
            <a:r>
              <a:rPr lang="en-US" sz="1100" dirty="0">
                <a:latin typeface="Kievit Offc Medium" panose="020B0604030101020102" pitchFamily="34" charset="0"/>
              </a:rPr>
              <a:t>UESP is the academic home for undecided/exploratory students at Oregon State University.  The mission of UESP is to provide academic advising and major and career exploration assistance to undergraduates, both new and transitional, who wish to investigate the educational opportunities available at OSU.  In accordance with OSU’s mission, we strive to enhance the OSU learning environment for our students.</a:t>
            </a:r>
          </a:p>
          <a:p>
            <a:r>
              <a:rPr lang="en-US" sz="1100" dirty="0">
                <a:latin typeface="Kievit Offc Medium" panose="020B0604030101020102" pitchFamily="34" charset="0"/>
              </a:rPr>
              <a:t> </a:t>
            </a:r>
          </a:p>
          <a:p>
            <a:r>
              <a:rPr lang="en-US" sz="1100" dirty="0">
                <a:latin typeface="Kievit Offc Medium" panose="020B0604030101020102" pitchFamily="34" charset="0"/>
              </a:rPr>
              <a:t>The UESP advisors aim to assist students in making well-informed decisions regarding degree programs and course selection, obtaining accurate information regarding academic programs of study, making connections with academic college head advising offices, assessing career goals in relation to interests, skills and values and accessing other sources of assistance and student support provided by OSU.</a:t>
            </a:r>
          </a:p>
          <a:p>
            <a:endParaRPr lang="en-US" sz="1100" b="1" dirty="0">
              <a:latin typeface="Kievit Offc Medium" panose="020B0604030101020102" pitchFamily="34" charset="0"/>
            </a:endParaRPr>
          </a:p>
          <a:p>
            <a:endParaRPr lang="en-US" sz="1100" dirty="0">
              <a:latin typeface="Kievit Offc Medium" panose="020B0604030101020102" pitchFamily="34" charset="0"/>
            </a:endParaRPr>
          </a:p>
          <a:p>
            <a:endParaRPr lang="en-US" sz="1100" dirty="0">
              <a:latin typeface="Kievit Offc Medium" panose="020B0604030101020102" pitchFamily="34" charset="0"/>
            </a:endParaRPr>
          </a:p>
          <a:p>
            <a:endParaRPr lang="en-US" sz="1100" dirty="0">
              <a:latin typeface="Kievit Offc Medium" panose="020B0604030101020102"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779" y="8548706"/>
            <a:ext cx="2215106" cy="708446"/>
          </a:xfrm>
          <a:prstGeom prst="rect">
            <a:avLst/>
          </a:prstGeom>
        </p:spPr>
      </p:pic>
      <p:sp>
        <p:nvSpPr>
          <p:cNvPr id="14" name="TextBox 13"/>
          <p:cNvSpPr txBox="1"/>
          <p:nvPr/>
        </p:nvSpPr>
        <p:spPr>
          <a:xfrm>
            <a:off x="465992" y="533401"/>
            <a:ext cx="6849208" cy="276999"/>
          </a:xfrm>
          <a:prstGeom prst="rect">
            <a:avLst/>
          </a:prstGeom>
          <a:noFill/>
        </p:spPr>
        <p:txBody>
          <a:bodyPr wrap="square" rtlCol="0">
            <a:spAutoFit/>
          </a:bodyPr>
          <a:lstStyle/>
          <a:p>
            <a:pPr algn="ctr">
              <a:lnSpc>
                <a:spcPts val="1400"/>
              </a:lnSpc>
              <a:spcAft>
                <a:spcPts val="300"/>
              </a:spcAft>
            </a:pPr>
            <a:r>
              <a:rPr lang="en-US" sz="1200" cap="all" dirty="0">
                <a:solidFill>
                  <a:schemeClr val="bg1"/>
                </a:solidFill>
                <a:latin typeface="Kievit Offc Bold" charset="0"/>
              </a:rPr>
              <a:t>Academic Advising  |  Enhancing </a:t>
            </a:r>
            <a:r>
              <a:rPr lang="en-US" sz="1200" cap="all">
                <a:solidFill>
                  <a:schemeClr val="bg1"/>
                </a:solidFill>
                <a:latin typeface="Kievit Offc Bold" charset="0"/>
              </a:rPr>
              <a:t>your First-Year </a:t>
            </a:r>
            <a:r>
              <a:rPr lang="en-US" sz="1200" cap="all" dirty="0">
                <a:solidFill>
                  <a:schemeClr val="bg1"/>
                </a:solidFill>
                <a:latin typeface="Kievit Offc Bold" charset="0"/>
              </a:rPr>
              <a:t>Experience</a:t>
            </a:r>
          </a:p>
        </p:txBody>
      </p:sp>
      <p:sp>
        <p:nvSpPr>
          <p:cNvPr id="31" name="TextBox 30"/>
          <p:cNvSpPr txBox="1"/>
          <p:nvPr/>
        </p:nvSpPr>
        <p:spPr>
          <a:xfrm>
            <a:off x="890927" y="1964335"/>
            <a:ext cx="6037411" cy="901529"/>
          </a:xfrm>
          <a:prstGeom prst="rect">
            <a:avLst/>
          </a:prstGeom>
          <a:noFill/>
        </p:spPr>
        <p:txBody>
          <a:bodyPr wrap="square" lIns="0" tIns="0" rIns="0" bIns="0" rtlCol="0">
            <a:spAutoFit/>
          </a:bodyPr>
          <a:lstStyle/>
          <a:p>
            <a:pPr>
              <a:lnSpc>
                <a:spcPts val="3400"/>
              </a:lnSpc>
            </a:pPr>
            <a:r>
              <a:rPr lang="en-US" sz="3600" cap="all" spc="60" dirty="0">
                <a:solidFill>
                  <a:srgbClr val="DC4405"/>
                </a:solidFill>
                <a:latin typeface="Stratum2 Black" charset="0"/>
              </a:rPr>
              <a:t>University exploratory studies program </a:t>
            </a:r>
          </a:p>
        </p:txBody>
      </p:sp>
      <p:sp>
        <p:nvSpPr>
          <p:cNvPr id="3" name="TextBox 2"/>
          <p:cNvSpPr txBox="1"/>
          <p:nvPr/>
        </p:nvSpPr>
        <p:spPr>
          <a:xfrm>
            <a:off x="894438" y="6300232"/>
            <a:ext cx="1234732" cy="2616101"/>
          </a:xfrm>
          <a:prstGeom prst="rect">
            <a:avLst/>
          </a:prstGeom>
          <a:noFill/>
        </p:spPr>
        <p:txBody>
          <a:bodyPr wrap="square" rtlCol="0">
            <a:spAutoFit/>
          </a:bodyPr>
          <a:lstStyle/>
          <a:p>
            <a:r>
              <a:rPr lang="en-US" sz="1400" dirty="0">
                <a:solidFill>
                  <a:schemeClr val="bg1"/>
                </a:solidFill>
                <a:latin typeface="Kievit Offc Medium" panose="020B0604030101020102" pitchFamily="34" charset="0"/>
              </a:rPr>
              <a:t>UESP</a:t>
            </a:r>
          </a:p>
          <a:p>
            <a:r>
              <a:rPr lang="en-US" sz="1100" dirty="0">
                <a:solidFill>
                  <a:schemeClr val="bg1"/>
                </a:solidFill>
                <a:latin typeface="Kievit Offc Medium" panose="020B0604030101020102" pitchFamily="34" charset="0"/>
              </a:rPr>
              <a:t>102 Waldo Hall</a:t>
            </a:r>
          </a:p>
          <a:p>
            <a:r>
              <a:rPr lang="en-US" sz="1100" dirty="0">
                <a:solidFill>
                  <a:schemeClr val="bg1"/>
                </a:solidFill>
                <a:latin typeface="Kievit Offc Medium" panose="020B0604030101020102" pitchFamily="34" charset="0"/>
              </a:rPr>
              <a:t>Corvallis, OR</a:t>
            </a:r>
          </a:p>
          <a:p>
            <a:r>
              <a:rPr lang="en-US" sz="1100" dirty="0">
                <a:solidFill>
                  <a:schemeClr val="bg1"/>
                </a:solidFill>
                <a:latin typeface="Kievit Offc Medium" panose="020B0604030101020102" pitchFamily="34" charset="0"/>
              </a:rPr>
              <a:t>97331-6402</a:t>
            </a:r>
          </a:p>
          <a:p>
            <a:endParaRPr lang="en-US" sz="1100" dirty="0">
              <a:solidFill>
                <a:schemeClr val="bg1"/>
              </a:solidFill>
              <a:latin typeface="Kievit Offc Medium" panose="020B0604030101020102" pitchFamily="34" charset="0"/>
            </a:endParaRPr>
          </a:p>
          <a:p>
            <a:r>
              <a:rPr lang="en-US" sz="1100" dirty="0">
                <a:solidFill>
                  <a:schemeClr val="bg1"/>
                </a:solidFill>
                <a:latin typeface="Kievit Offc Medium" panose="020B0604030101020102" pitchFamily="34" charset="0"/>
              </a:rPr>
              <a:t>Website:</a:t>
            </a:r>
          </a:p>
          <a:p>
            <a:r>
              <a:rPr lang="en-US" sz="800" dirty="0">
                <a:solidFill>
                  <a:schemeClr val="bg1"/>
                </a:solidFill>
                <a:latin typeface="Kievit Offc Medium" panose="020B0604030101020102" pitchFamily="34" charset="0"/>
              </a:rPr>
              <a:t>uesp.oregonstate.edu</a:t>
            </a:r>
          </a:p>
          <a:p>
            <a:endParaRPr lang="en-US" sz="1100" dirty="0">
              <a:solidFill>
                <a:schemeClr val="bg1"/>
              </a:solidFill>
              <a:latin typeface="Kievit Offc Medium" panose="020B0604030101020102" pitchFamily="34" charset="0"/>
            </a:endParaRPr>
          </a:p>
          <a:p>
            <a:r>
              <a:rPr lang="en-US" sz="1100" dirty="0">
                <a:solidFill>
                  <a:schemeClr val="bg1"/>
                </a:solidFill>
                <a:latin typeface="Kievit Offc Medium" panose="020B0604030101020102" pitchFamily="34" charset="0"/>
              </a:rPr>
              <a:t>Appointments:</a:t>
            </a:r>
          </a:p>
          <a:p>
            <a:r>
              <a:rPr lang="en-US" sz="1100" dirty="0">
                <a:solidFill>
                  <a:schemeClr val="bg1"/>
                </a:solidFill>
                <a:latin typeface="Kievit Offc Medium" panose="020B0604030101020102" pitchFamily="34" charset="0"/>
              </a:rPr>
              <a:t>Call 541-737-8144</a:t>
            </a:r>
          </a:p>
          <a:p>
            <a:r>
              <a:rPr lang="en-US" sz="1100" dirty="0">
                <a:solidFill>
                  <a:schemeClr val="bg1"/>
                </a:solidFill>
                <a:latin typeface="Kievit Offc Medium" panose="020B0604030101020102" pitchFamily="34" charset="0"/>
              </a:rPr>
              <a:t> or book online through</a:t>
            </a:r>
          </a:p>
          <a:p>
            <a:r>
              <a:rPr lang="en-US" sz="900" dirty="0">
                <a:solidFill>
                  <a:schemeClr val="bg1"/>
                </a:solidFill>
                <a:latin typeface="Kievit Offc Medium" panose="020B0604030101020102" pitchFamily="34" charset="0"/>
                <a:hlinkClick r:id="rId5">
                  <a:extLst>
                    <a:ext uri="{A12FA001-AC4F-418D-AE19-62706E023703}">
                      <ahyp:hlinkClr xmlns:ahyp="http://schemas.microsoft.com/office/drawing/2018/hyperlinkcolor" val="tx"/>
                    </a:ext>
                  </a:extLst>
                </a:hlinkClick>
              </a:rPr>
              <a:t>https://beav.es/pUW</a:t>
            </a:r>
            <a:r>
              <a:rPr lang="en-US" sz="1100" dirty="0">
                <a:solidFill>
                  <a:schemeClr val="bg1"/>
                </a:solidFill>
                <a:latin typeface="Kievit Offc Medium" panose="020B0604030101020102" pitchFamily="34" charset="0"/>
              </a:rPr>
              <a:t> </a:t>
            </a:r>
            <a:endParaRPr lang="en-US" sz="900" dirty="0">
              <a:solidFill>
                <a:schemeClr val="bg1"/>
              </a:solidFill>
              <a:latin typeface="Kievit Offc Medium" panose="020B0604030101020102" pitchFamily="34" charset="0"/>
            </a:endParaRPr>
          </a:p>
          <a:p>
            <a:endParaRPr lang="en-US" sz="1000" dirty="0">
              <a:solidFill>
                <a:schemeClr val="bg1"/>
              </a:solidFill>
              <a:latin typeface="Kievit Offc Medium" panose="020B0604030101020102" pitchFamily="34" charset="0"/>
            </a:endParaRPr>
          </a:p>
        </p:txBody>
      </p:sp>
      <p:sp>
        <p:nvSpPr>
          <p:cNvPr id="10" name="TextBox 9"/>
          <p:cNvSpPr txBox="1"/>
          <p:nvPr/>
        </p:nvSpPr>
        <p:spPr>
          <a:xfrm>
            <a:off x="4902818" y="3483623"/>
            <a:ext cx="2486954" cy="4739759"/>
          </a:xfrm>
          <a:prstGeom prst="rect">
            <a:avLst/>
          </a:prstGeom>
          <a:noFill/>
        </p:spPr>
        <p:txBody>
          <a:bodyPr wrap="square" numCol="1" rtlCol="0">
            <a:spAutoFit/>
          </a:bodyPr>
          <a:lstStyle/>
          <a:p>
            <a:r>
              <a:rPr lang="en-US" sz="1400" b="1" dirty="0">
                <a:latin typeface="Kievit Offc Medium" panose="020B0604030101020102" pitchFamily="34" charset="0"/>
              </a:rPr>
              <a:t>UESP Advising Team</a:t>
            </a:r>
          </a:p>
          <a:p>
            <a:r>
              <a:rPr lang="en-US" sz="1100" dirty="0">
                <a:latin typeface="Kievit Offc Medium" panose="020B0604030101020102" pitchFamily="34" charset="0"/>
              </a:rPr>
              <a:t>Kerry Kincanon	         </a:t>
            </a:r>
            <a:endParaRPr lang="en-US" sz="1100" b="1" dirty="0">
              <a:latin typeface="Kievit Offc Medium" panose="020B0604030101020102" pitchFamily="34" charset="0"/>
            </a:endParaRPr>
          </a:p>
          <a:p>
            <a:r>
              <a:rPr lang="en-US" sz="1100" dirty="0">
                <a:latin typeface="Kievit Offc Medium" panose="020B0604030101020102" pitchFamily="34" charset="0"/>
              </a:rPr>
              <a:t>Director of New Student Advising and UESP	         </a:t>
            </a:r>
            <a:r>
              <a:rPr lang="en-US" sz="1100" dirty="0">
                <a:latin typeface="Kievit Offc Medium" panose="020B0604030101020102" pitchFamily="34" charset="0"/>
                <a:hlinkClick r:id="rId6"/>
              </a:rPr>
              <a:t>Kerry.Kincanon@oregonstate.edu</a:t>
            </a:r>
            <a:endParaRPr lang="en-US" sz="1100" dirty="0">
              <a:latin typeface="Kievit Offc Medium" panose="020B0604030101020102" pitchFamily="34" charset="0"/>
            </a:endParaRPr>
          </a:p>
          <a:p>
            <a:endParaRPr lang="en-US" sz="1100" dirty="0">
              <a:latin typeface="Kievit Offc Medium" panose="020B0604030101020102" pitchFamily="34" charset="0"/>
            </a:endParaRPr>
          </a:p>
          <a:p>
            <a:r>
              <a:rPr lang="en-US" sz="1100" dirty="0">
                <a:latin typeface="Kievit Offc Medium" panose="020B0604030101020102" pitchFamily="34" charset="0"/>
              </a:rPr>
              <a:t>Shannon Shivers</a:t>
            </a:r>
          </a:p>
          <a:p>
            <a:r>
              <a:rPr lang="en-US" sz="1100" dirty="0">
                <a:latin typeface="Kievit Offc Medium" panose="020B0604030101020102" pitchFamily="34" charset="0"/>
              </a:rPr>
              <a:t>Academic Advisor Coordinator</a:t>
            </a:r>
          </a:p>
          <a:p>
            <a:r>
              <a:rPr lang="en-US" sz="1100" dirty="0">
                <a:latin typeface="Kievit Offc Medium" panose="020B0604030101020102" pitchFamily="34" charset="0"/>
                <a:hlinkClick r:id="rId7"/>
              </a:rPr>
              <a:t>Shannon.Shivers@oregonstate.edu</a:t>
            </a:r>
            <a:endParaRPr lang="en-US" sz="1100" dirty="0">
              <a:latin typeface="Kievit Offc Medium" panose="020B0604030101020102" pitchFamily="34" charset="0"/>
            </a:endParaRPr>
          </a:p>
          <a:p>
            <a:endParaRPr lang="en-US" sz="1100" dirty="0">
              <a:latin typeface="Kievit Offc Medium" panose="020B0604030101020102" pitchFamily="34" charset="0"/>
            </a:endParaRPr>
          </a:p>
          <a:p>
            <a:r>
              <a:rPr lang="en-US" sz="1100" dirty="0">
                <a:latin typeface="Kievit Offc Medium" panose="020B0604030101020102" pitchFamily="34" charset="0"/>
              </a:rPr>
              <a:t>Adam Hinkley</a:t>
            </a:r>
          </a:p>
          <a:p>
            <a:r>
              <a:rPr lang="en-US" sz="1100" dirty="0">
                <a:latin typeface="Kievit Offc Medium" panose="020B0604030101020102" pitchFamily="34" charset="0"/>
              </a:rPr>
              <a:t>Academic Advisor Coordinator</a:t>
            </a:r>
          </a:p>
          <a:p>
            <a:r>
              <a:rPr lang="en-US" sz="1100" dirty="0">
                <a:latin typeface="Kievit Offc Medium" panose="020B0604030101020102" pitchFamily="34" charset="0"/>
                <a:hlinkClick r:id="rId8"/>
              </a:rPr>
              <a:t>Adam.Hinkley@oregonstate.edu</a:t>
            </a:r>
            <a:r>
              <a:rPr lang="en-US" sz="1100" dirty="0">
                <a:latin typeface="Kievit Offc Medium" panose="020B0604030101020102" pitchFamily="34" charset="0"/>
              </a:rPr>
              <a:t> </a:t>
            </a:r>
          </a:p>
          <a:p>
            <a:endParaRPr lang="en-US" sz="1100" dirty="0">
              <a:latin typeface="Kievit Offc Medium" panose="020B0604030101020102" pitchFamily="34" charset="0"/>
            </a:endParaRPr>
          </a:p>
          <a:p>
            <a:r>
              <a:rPr lang="en-US" sz="1100" dirty="0">
                <a:latin typeface="Kievit Offc Medium" panose="020B0604030101020102" pitchFamily="34" charset="0"/>
              </a:rPr>
              <a:t>Michele McAuliffe</a:t>
            </a:r>
          </a:p>
          <a:p>
            <a:r>
              <a:rPr lang="en-US" sz="1100" dirty="0">
                <a:latin typeface="Kievit Offc Medium" panose="020B0604030101020102" pitchFamily="34" charset="0"/>
              </a:rPr>
              <a:t>Academic Advising Specialist</a:t>
            </a:r>
          </a:p>
          <a:p>
            <a:r>
              <a:rPr lang="en-US" sz="1100" dirty="0">
                <a:latin typeface="Kievit Offc Medium" panose="020B0604030101020102" pitchFamily="34" charset="0"/>
              </a:rPr>
              <a:t>Michele.McAuliffe@oregonstate.edu</a:t>
            </a:r>
          </a:p>
          <a:p>
            <a:endParaRPr lang="en-US" sz="1100" dirty="0">
              <a:latin typeface="Kievit Offc Medium" panose="020B0604030101020102" pitchFamily="34" charset="0"/>
            </a:endParaRPr>
          </a:p>
          <a:p>
            <a:r>
              <a:rPr lang="en-US" sz="1100" dirty="0">
                <a:latin typeface="Kievit Offc Medium" panose="020B0604030101020102" pitchFamily="34" charset="0"/>
              </a:rPr>
              <a:t>April Winz</a:t>
            </a:r>
          </a:p>
          <a:p>
            <a:r>
              <a:rPr lang="en-US" sz="1100" dirty="0">
                <a:latin typeface="Kievit Offc Medium" panose="020B0604030101020102" pitchFamily="34" charset="0"/>
              </a:rPr>
              <a:t>Graduate Teaching Assistant/Academic Advisor </a:t>
            </a:r>
          </a:p>
          <a:p>
            <a:r>
              <a:rPr lang="en-US" sz="1100" dirty="0">
                <a:latin typeface="Kievit Offc Medium" panose="020B0604030101020102" pitchFamily="34" charset="0"/>
                <a:hlinkClick r:id="rId9"/>
              </a:rPr>
              <a:t>April.Winz@oregonstate.edu</a:t>
            </a:r>
            <a:r>
              <a:rPr lang="en-US" sz="1100" dirty="0">
                <a:latin typeface="Kievit Offc Medium" panose="020B0604030101020102" pitchFamily="34" charset="0"/>
              </a:rPr>
              <a:t> </a:t>
            </a:r>
          </a:p>
          <a:p>
            <a:endParaRPr lang="en-US" sz="1100" dirty="0">
              <a:latin typeface="Kievit Offc Medium" panose="020B0604030101020102" pitchFamily="34" charset="0"/>
            </a:endParaRPr>
          </a:p>
          <a:p>
            <a:endParaRPr lang="en-US" sz="1100" dirty="0">
              <a:latin typeface="Kievit Offc Medium" panose="020B0604030101020102" pitchFamily="34" charset="0"/>
            </a:endParaRPr>
          </a:p>
          <a:p>
            <a:r>
              <a:rPr lang="en-US" sz="1200" dirty="0">
                <a:latin typeface="Kievit Offc Medium" panose="020B0604030101020102" pitchFamily="34" charset="0"/>
              </a:rPr>
              <a:t>See more information about our team at: </a:t>
            </a:r>
            <a:r>
              <a:rPr lang="en-US" sz="1200" dirty="0">
                <a:latin typeface="Kievit Offc Medium" panose="020B0604030101020102" pitchFamily="34" charset="0"/>
                <a:hlinkClick r:id="rId5"/>
              </a:rPr>
              <a:t>https://beav.es/pUW</a:t>
            </a:r>
            <a:r>
              <a:rPr lang="en-US" sz="1200" dirty="0">
                <a:latin typeface="Kievit Offc Medium" panose="020B0604030101020102" pitchFamily="34" charset="0"/>
              </a:rPr>
              <a:t>   </a:t>
            </a:r>
            <a:r>
              <a:rPr lang="en-US" sz="1100" dirty="0">
                <a:latin typeface="Kievit Offc Medium" panose="020B0604030101020102" pitchFamily="34" charset="0"/>
              </a:rPr>
              <a:t>  </a:t>
            </a:r>
            <a:endParaRPr lang="en-US" sz="1100" b="1" dirty="0">
              <a:latin typeface="Kievit Offc Medium" panose="020B0604030101020102" pitchFamily="34" charset="0"/>
            </a:endParaRPr>
          </a:p>
          <a:p>
            <a:endParaRPr lang="en-US" sz="1100" dirty="0">
              <a:latin typeface="Kievit Offc Medium" panose="020B0604030101020102" pitchFamily="34" charset="0"/>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FC516F73-C1AA-0E43-CE06-C1AA413C0B52}"/>
              </a:ext>
            </a:extLst>
          </p:cNvPr>
          <p:cNvPicPr>
            <a:picLocks noChangeAspect="1"/>
          </p:cNvPicPr>
          <p:nvPr/>
        </p:nvPicPr>
        <p:blipFill>
          <a:blip r:embed="rId10"/>
          <a:stretch>
            <a:fillRect/>
          </a:stretch>
        </p:blipFill>
        <p:spPr>
          <a:xfrm>
            <a:off x="1073631" y="4725708"/>
            <a:ext cx="885535" cy="885535"/>
          </a:xfrm>
          <a:prstGeom prst="rect">
            <a:avLst/>
          </a:prstGeom>
        </p:spPr>
      </p:pic>
    </p:spTree>
    <p:extLst>
      <p:ext uri="{BB962C8B-B14F-4D97-AF65-F5344CB8AC3E}">
        <p14:creationId xmlns:p14="http://schemas.microsoft.com/office/powerpoint/2010/main" val="498073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flipV="1">
            <a:off x="455455" y="8202304"/>
            <a:ext cx="6861490" cy="1484265"/>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39" y="8227797"/>
            <a:ext cx="2215106" cy="708446"/>
          </a:xfrm>
          <a:prstGeom prst="rect">
            <a:avLst/>
          </a:prstGeom>
        </p:spPr>
      </p:pic>
      <p:sp>
        <p:nvSpPr>
          <p:cNvPr id="8" name="TextBox 7"/>
          <p:cNvSpPr txBox="1"/>
          <p:nvPr/>
        </p:nvSpPr>
        <p:spPr>
          <a:xfrm>
            <a:off x="1351150" y="8958451"/>
            <a:ext cx="3208149" cy="359073"/>
          </a:xfrm>
          <a:prstGeom prst="rect">
            <a:avLst/>
          </a:prstGeom>
          <a:noFill/>
        </p:spPr>
        <p:txBody>
          <a:bodyPr wrap="square" lIns="0" tIns="0" rIns="0" bIns="0" rtlCol="0">
            <a:spAutoFit/>
          </a:bodyPr>
          <a:lstStyle/>
          <a:p>
            <a:pPr>
              <a:lnSpc>
                <a:spcPts val="1400"/>
              </a:lnSpc>
            </a:pPr>
            <a:r>
              <a:rPr lang="hr-HR" sz="1100" dirty="0">
                <a:latin typeface="Kievit Offc" charset="0"/>
              </a:rPr>
              <a:t>1500 SW Jefferson St. | </a:t>
            </a:r>
            <a:r>
              <a:rPr lang="hr-HR" sz="1100" dirty="0" err="1">
                <a:latin typeface="Kievit Offc" charset="0"/>
              </a:rPr>
              <a:t>Corvallis</a:t>
            </a:r>
            <a:r>
              <a:rPr lang="hr-HR" sz="1100" dirty="0">
                <a:latin typeface="Kievit Offc" charset="0"/>
              </a:rPr>
              <a:t>, OR 97331 </a:t>
            </a:r>
            <a:br>
              <a:rPr lang="hr-HR" sz="1100" dirty="0">
                <a:latin typeface="Kievit Offc" charset="0"/>
              </a:rPr>
            </a:br>
            <a:r>
              <a:rPr lang="hr-HR" sz="1100" dirty="0">
                <a:latin typeface="Kievit Offc" charset="0"/>
              </a:rPr>
              <a:t>541-737-1000</a:t>
            </a:r>
          </a:p>
        </p:txBody>
      </p:sp>
      <p:sp>
        <p:nvSpPr>
          <p:cNvPr id="2" name="TextBox 1"/>
          <p:cNvSpPr txBox="1"/>
          <p:nvPr/>
        </p:nvSpPr>
        <p:spPr>
          <a:xfrm>
            <a:off x="455455" y="416318"/>
            <a:ext cx="3548418" cy="3016210"/>
          </a:xfrm>
          <a:prstGeom prst="rect">
            <a:avLst/>
          </a:prstGeom>
          <a:noFill/>
        </p:spPr>
        <p:txBody>
          <a:bodyPr wrap="square" rtlCol="0">
            <a:spAutoFit/>
          </a:bodyPr>
          <a:lstStyle/>
          <a:p>
            <a:r>
              <a:rPr lang="en-US" sz="1400" b="1" dirty="0">
                <a:latin typeface="Kievit Offc Medium" panose="020B0604030101020102" pitchFamily="34" charset="0"/>
              </a:rPr>
              <a:t>UESP Advising Outcomes</a:t>
            </a:r>
            <a:endParaRPr lang="en-US" sz="1400" dirty="0">
              <a:latin typeface="Kievit Offc Medium" panose="020B0604030101020102" pitchFamily="34" charset="0"/>
            </a:endParaRPr>
          </a:p>
          <a:p>
            <a:pPr marL="228600" lvl="0" indent="-228600">
              <a:buAutoNum type="arabicPeriod"/>
            </a:pPr>
            <a:r>
              <a:rPr lang="en-US" sz="1100" dirty="0">
                <a:latin typeface="Kievit Offc" panose="020B0504030101020102" pitchFamily="34" charset="0"/>
              </a:rPr>
              <a:t>Per the university requirement, UESP students should complete a Transitions course in their first term at OSU (summer admits can take this class in fall term) and ideally should take their WR 121Z class for Writing Foundations in their first year.</a:t>
            </a:r>
          </a:p>
          <a:p>
            <a:pPr marL="228600" lvl="0" indent="-228600">
              <a:buAutoNum type="arabicPeriod"/>
            </a:pPr>
            <a:r>
              <a:rPr lang="en-US" sz="1100" dirty="0">
                <a:latin typeface="Kievit Offc" panose="020B0504030101020102" pitchFamily="34" charset="0"/>
              </a:rPr>
              <a:t>UESP students should know how to access and utilize Beaver Hub, OSU’s student portal, and </a:t>
            </a:r>
            <a:r>
              <a:rPr lang="en-US" sz="1100" dirty="0" err="1">
                <a:latin typeface="Kievit Offc" panose="020B0504030101020102" pitchFamily="34" charset="0"/>
              </a:rPr>
              <a:t>MyDegrees</a:t>
            </a:r>
            <a:r>
              <a:rPr lang="en-US" sz="1100" dirty="0">
                <a:latin typeface="Kievit Offc" panose="020B0504030101020102" pitchFamily="34" charset="0"/>
              </a:rPr>
              <a:t>, OSU’s online degree audit system.  </a:t>
            </a:r>
          </a:p>
          <a:p>
            <a:pPr marL="228600" lvl="0" indent="-228600">
              <a:buAutoNum type="arabicPeriod"/>
            </a:pPr>
            <a:r>
              <a:rPr lang="en-US" sz="1100" dirty="0">
                <a:latin typeface="Kievit Offc" panose="020B0504030101020102" pitchFamily="34" charset="0"/>
              </a:rPr>
              <a:t>UESP students should engage with active exploration activities and resources. </a:t>
            </a:r>
          </a:p>
          <a:p>
            <a:pPr marL="228600" lvl="0" indent="-228600">
              <a:buAutoNum type="arabicPeriod"/>
            </a:pPr>
            <a:r>
              <a:rPr lang="en-US" sz="1100" dirty="0">
                <a:latin typeface="Kievit Offc" panose="020B0504030101020102" pitchFamily="34" charset="0"/>
              </a:rPr>
              <a:t>UESP students should pursue involvement outside of the classroom.</a:t>
            </a:r>
          </a:p>
          <a:p>
            <a:pPr marL="228600" lvl="0" indent="-228600">
              <a:buAutoNum type="arabicPeriod"/>
            </a:pPr>
            <a:r>
              <a:rPr lang="en-US" sz="1100" dirty="0">
                <a:latin typeface="Kievit Offc" panose="020B0504030101020102" pitchFamily="34" charset="0"/>
              </a:rPr>
              <a:t>UESP students should set goals related to major declaration in alignment with UESP’s defined major–decision making process. </a:t>
            </a:r>
          </a:p>
          <a:p>
            <a:endParaRPr lang="en-US" sz="1100" dirty="0">
              <a:latin typeface="Kievit Offc Medium" panose="020B0604030101020102" pitchFamily="34" charset="0"/>
            </a:endParaRPr>
          </a:p>
        </p:txBody>
      </p:sp>
      <p:sp>
        <p:nvSpPr>
          <p:cNvPr id="4" name="TextBox 3"/>
          <p:cNvSpPr txBox="1"/>
          <p:nvPr/>
        </p:nvSpPr>
        <p:spPr>
          <a:xfrm>
            <a:off x="455455" y="3564452"/>
            <a:ext cx="6892119" cy="6032421"/>
          </a:xfrm>
          <a:prstGeom prst="rect">
            <a:avLst/>
          </a:prstGeom>
          <a:noFill/>
        </p:spPr>
        <p:txBody>
          <a:bodyPr wrap="square" rtlCol="0">
            <a:spAutoFit/>
          </a:bodyPr>
          <a:lstStyle/>
          <a:p>
            <a:r>
              <a:rPr lang="en-US" sz="1400" b="1" dirty="0">
                <a:latin typeface="Kievit Offc Medium" panose="020B0604030101020102" pitchFamily="34" charset="0"/>
              </a:rPr>
              <a:t>What Happens in UESP Advising Appointments?</a:t>
            </a:r>
          </a:p>
          <a:p>
            <a:r>
              <a:rPr lang="en-US" sz="1100" dirty="0">
                <a:latin typeface="Kievit Offc Medium" panose="020B0604030101020102" pitchFamily="34" charset="0"/>
              </a:rPr>
              <a:t>You are welcome to meet with your UESP advisor as frequently as you need,  but we do require a mandatory face-to-face advising appointment at least once a term to  help you to examine current experiences, plan for future ones and move forward on deciding on a major.  This appointment </a:t>
            </a:r>
            <a:r>
              <a:rPr lang="en-US" sz="1100" u="sng" dirty="0">
                <a:latin typeface="Kievit Offc Medium" panose="020B0604030101020102" pitchFamily="34" charset="0"/>
              </a:rPr>
              <a:t>should occur prior to your registration for the next term</a:t>
            </a:r>
            <a:r>
              <a:rPr lang="en-US" sz="1100" dirty="0">
                <a:latin typeface="Kievit Offc Medium" panose="020B0604030101020102" pitchFamily="34" charset="0"/>
              </a:rPr>
              <a:t>.  You should plan on scheduling this 30-minute appointment between weeks 3 and 8 each term if possible.  When scheduling,  it is best to initiate contact no later than the end of week 5, so you can be assured to get in prior to your priority registration date</a:t>
            </a:r>
            <a:r>
              <a:rPr lang="en-US" sz="1100" b="1" dirty="0">
                <a:latin typeface="Kievit Offc Medium" panose="020B0604030101020102" pitchFamily="34" charset="0"/>
              </a:rPr>
              <a:t>.  </a:t>
            </a:r>
            <a:r>
              <a:rPr lang="en-US" sz="1100" dirty="0">
                <a:latin typeface="Kievit Offc Medium" panose="020B0604030101020102" pitchFamily="34" charset="0"/>
              </a:rPr>
              <a:t>You receive your registration pin during this appointment.</a:t>
            </a:r>
          </a:p>
          <a:p>
            <a:endParaRPr lang="en-US" sz="1100" dirty="0">
              <a:latin typeface="Kievit Offc Medium" panose="020B0604030101020102" pitchFamily="34" charset="0"/>
            </a:endParaRPr>
          </a:p>
          <a:p>
            <a:r>
              <a:rPr lang="en-US" sz="1400" b="1" dirty="0">
                <a:latin typeface="Kievit Offc Medium" panose="020B0604030101020102" pitchFamily="34" charset="0"/>
              </a:rPr>
              <a:t>During appointments, you may...</a:t>
            </a:r>
          </a:p>
          <a:p>
            <a:pPr marL="171450" indent="-171450">
              <a:buFont typeface="Arial" panose="020B0604020202020204" pitchFamily="34" charset="0"/>
              <a:buChar char="•"/>
            </a:pPr>
            <a:r>
              <a:rPr lang="en-US" sz="1100" dirty="0">
                <a:latin typeface="Kievit Offc Medium" panose="020B0604030101020102" pitchFamily="34" charset="0"/>
              </a:rPr>
              <a:t>Discuss what you </a:t>
            </a:r>
            <a:r>
              <a:rPr lang="en-US" sz="1100" b="1" dirty="0">
                <a:latin typeface="Kievit Offc Medium" panose="020B0604030101020102" pitchFamily="34" charset="0"/>
              </a:rPr>
              <a:t>like and dislike </a:t>
            </a:r>
            <a:r>
              <a:rPr lang="en-US" sz="1100" dirty="0">
                <a:latin typeface="Kievit Offc Medium" panose="020B0604030101020102" pitchFamily="34" charset="0"/>
              </a:rPr>
              <a:t>about your courses and reflect on your learning thus far.</a:t>
            </a:r>
          </a:p>
          <a:p>
            <a:endParaRPr lang="en-US" sz="1100" dirty="0">
              <a:latin typeface="Kievit Offc Medium" panose="020B0604030101020102" pitchFamily="34" charset="0"/>
            </a:endParaRPr>
          </a:p>
          <a:p>
            <a:pPr marL="171450" indent="-171450">
              <a:buFont typeface="Arial" panose="020B0604020202020204" pitchFamily="34" charset="0"/>
              <a:buChar char="•"/>
            </a:pPr>
            <a:r>
              <a:rPr lang="en-US" sz="1100" dirty="0">
                <a:latin typeface="Kievit Offc Medium" panose="020B0604030101020102" pitchFamily="34" charset="0"/>
              </a:rPr>
              <a:t>Discuss intentional </a:t>
            </a:r>
            <a:r>
              <a:rPr lang="en-US" sz="1100" b="1" dirty="0">
                <a:latin typeface="Kievit Offc Medium" panose="020B0604030101020102" pitchFamily="34" charset="0"/>
              </a:rPr>
              <a:t>exploration </a:t>
            </a:r>
            <a:r>
              <a:rPr lang="en-US" sz="1100" dirty="0">
                <a:latin typeface="Kievit Offc Medium" panose="020B0604030101020102" pitchFamily="34" charset="0"/>
              </a:rPr>
              <a:t>activities that could help you move forward with your major decision-making.</a:t>
            </a:r>
          </a:p>
          <a:p>
            <a:endParaRPr lang="en-US" sz="1100" dirty="0">
              <a:latin typeface="Kievit Offc Medium" panose="020B0604030101020102" pitchFamily="34" charset="0"/>
            </a:endParaRPr>
          </a:p>
          <a:p>
            <a:pPr marL="171450" indent="-171450">
              <a:buFont typeface="Arial" panose="020B0604020202020204" pitchFamily="34" charset="0"/>
              <a:buChar char="•"/>
            </a:pPr>
            <a:r>
              <a:rPr lang="en-US" sz="1100" dirty="0">
                <a:latin typeface="Kievit Offc Medium" panose="020B0604030101020102" pitchFamily="34" charset="0"/>
              </a:rPr>
              <a:t>Discuss </a:t>
            </a:r>
            <a:r>
              <a:rPr lang="en-US" sz="1100" b="1" dirty="0">
                <a:latin typeface="Kievit Offc Medium" panose="020B0604030101020102" pitchFamily="34" charset="0"/>
              </a:rPr>
              <a:t>campus or online </a:t>
            </a:r>
            <a:r>
              <a:rPr lang="en-US" sz="1100" dirty="0">
                <a:latin typeface="Kievit Offc Medium" panose="020B0604030101020102" pitchFamily="34" charset="0"/>
              </a:rPr>
              <a:t>resources that might support any academic or personal concerns/challenges you have faced.</a:t>
            </a:r>
          </a:p>
          <a:p>
            <a:endParaRPr lang="en-US" sz="1100" dirty="0">
              <a:latin typeface="Kievit Offc Medium" panose="020B0604030101020102" pitchFamily="34" charset="0"/>
            </a:endParaRPr>
          </a:p>
          <a:p>
            <a:pPr marL="171450" indent="-171450">
              <a:buFont typeface="Arial" panose="020B0604020202020204" pitchFamily="34" charset="0"/>
              <a:buChar char="•"/>
            </a:pPr>
            <a:r>
              <a:rPr lang="en-US" sz="1100" dirty="0">
                <a:latin typeface="Kievit Offc Medium" panose="020B0604030101020102" pitchFamily="34" charset="0"/>
              </a:rPr>
              <a:t>Revisit the </a:t>
            </a:r>
            <a:r>
              <a:rPr lang="en-US" sz="1100" b="1" dirty="0">
                <a:latin typeface="Kievit Offc Medium" panose="020B0604030101020102" pitchFamily="34" charset="0"/>
              </a:rPr>
              <a:t>degree components </a:t>
            </a:r>
            <a:r>
              <a:rPr lang="en-US" sz="1100" dirty="0">
                <a:latin typeface="Kievit Offc Medium" panose="020B0604030101020102" pitchFamily="34" charset="0"/>
              </a:rPr>
              <a:t>(Core Ed or </a:t>
            </a:r>
            <a:r>
              <a:rPr lang="en-US" sz="1100" dirty="0" err="1">
                <a:latin typeface="Kievit Offc Medium" panose="020B0604030101020102" pitchFamily="34" charset="0"/>
              </a:rPr>
              <a:t>Bacc</a:t>
            </a:r>
            <a:r>
              <a:rPr lang="en-US" sz="1100" dirty="0">
                <a:latin typeface="Kievit Offc Medium" panose="020B0604030101020102" pitchFamily="34" charset="0"/>
              </a:rPr>
              <a:t> Core, major requirements, etc.) and discuss the implications of that towards your next term course possibilities. </a:t>
            </a:r>
          </a:p>
          <a:p>
            <a:endParaRPr lang="en-US" sz="1100" dirty="0">
              <a:latin typeface="Kievit Offc Medium" panose="020B0604030101020102" pitchFamily="34" charset="0"/>
            </a:endParaRPr>
          </a:p>
          <a:p>
            <a:pPr marL="171450" indent="-171450">
              <a:buFont typeface="Arial" panose="020B0604020202020204" pitchFamily="34" charset="0"/>
              <a:buChar char="•"/>
            </a:pPr>
            <a:r>
              <a:rPr lang="en-US" sz="1100" dirty="0">
                <a:latin typeface="Kievit Offc Medium" panose="020B0604030101020102" pitchFamily="34" charset="0"/>
              </a:rPr>
              <a:t>Review the “tools” related to exploration and degree progress (</a:t>
            </a:r>
            <a:r>
              <a:rPr lang="en-US" sz="1100" b="1" dirty="0" err="1">
                <a:latin typeface="Kievit Offc Medium" panose="020B0604030101020102" pitchFamily="34" charset="0"/>
              </a:rPr>
              <a:t>MyDegrees</a:t>
            </a:r>
            <a:r>
              <a:rPr lang="en-US" sz="1100" b="1" dirty="0">
                <a:latin typeface="Kievit Offc Medium" panose="020B0604030101020102" pitchFamily="34" charset="0"/>
              </a:rPr>
              <a:t>, Online Catalog, </a:t>
            </a:r>
            <a:r>
              <a:rPr lang="en-US" sz="1100" dirty="0">
                <a:latin typeface="Kievit Offc Medium" panose="020B0604030101020102" pitchFamily="34" charset="0"/>
              </a:rPr>
              <a:t>etc.).</a:t>
            </a:r>
          </a:p>
          <a:p>
            <a:endParaRPr lang="en-US" sz="1100" dirty="0">
              <a:latin typeface="Kievit Offc Medium" panose="020B0604030101020102" pitchFamily="34" charset="0"/>
            </a:endParaRPr>
          </a:p>
          <a:p>
            <a:pPr marL="171450" indent="-171450">
              <a:buFont typeface="Arial" panose="020B0604020202020204" pitchFamily="34" charset="0"/>
              <a:buChar char="•"/>
            </a:pPr>
            <a:r>
              <a:rPr lang="en-US" sz="1100" dirty="0">
                <a:latin typeface="Kievit Offc Medium" panose="020B0604030101020102" pitchFamily="34" charset="0"/>
              </a:rPr>
              <a:t>Refine or develop a list of potential courses and get your </a:t>
            </a:r>
            <a:r>
              <a:rPr lang="en-US" sz="1100" b="1" dirty="0">
                <a:latin typeface="Kievit Offc Medium" panose="020B0604030101020102" pitchFamily="34" charset="0"/>
              </a:rPr>
              <a:t>advising registration hold </a:t>
            </a:r>
            <a:r>
              <a:rPr lang="en-US" sz="1100" dirty="0">
                <a:latin typeface="Kievit Offc Medium" panose="020B0604030101020102" pitchFamily="34" charset="0"/>
              </a:rPr>
              <a:t>cleared.</a:t>
            </a:r>
          </a:p>
          <a:p>
            <a:endParaRPr lang="en-US" sz="1100" dirty="0">
              <a:latin typeface="Kievit Offc Medium" panose="020B0604030101020102" pitchFamily="34" charset="0"/>
            </a:endParaRPr>
          </a:p>
          <a:p>
            <a:pPr marL="171450" indent="-171450">
              <a:buFont typeface="Arial" panose="020B0604020202020204" pitchFamily="34" charset="0"/>
              <a:buChar char="•"/>
            </a:pPr>
            <a:r>
              <a:rPr lang="en-US" sz="1100" dirty="0">
                <a:latin typeface="Kievit Offc Medium" panose="020B0604030101020102" pitchFamily="34" charset="0"/>
              </a:rPr>
              <a:t>Discuss </a:t>
            </a:r>
            <a:r>
              <a:rPr lang="en-US" sz="1100" b="1" dirty="0">
                <a:latin typeface="Kievit Offc Medium" panose="020B0604030101020102" pitchFamily="34" charset="0"/>
              </a:rPr>
              <a:t>co-curricular/experiential education </a:t>
            </a:r>
            <a:r>
              <a:rPr lang="en-US" sz="1100" dirty="0">
                <a:latin typeface="Kievit Offc Medium" panose="020B0604030101020102" pitchFamily="34" charset="0"/>
              </a:rPr>
              <a:t>participation and opportunities, as your advisor may have suggestions for out-of-classroom involvement related to your interests. </a:t>
            </a:r>
          </a:p>
          <a:p>
            <a:endParaRPr lang="en-US" sz="1100" b="1" dirty="0">
              <a:latin typeface="Kievit Offc Medium" panose="020B0604030101020102" pitchFamily="34" charset="0"/>
            </a:endParaRPr>
          </a:p>
          <a:p>
            <a:endParaRPr lang="en-US" dirty="0"/>
          </a:p>
          <a:p>
            <a:endParaRPr lang="en-US" dirty="0"/>
          </a:p>
          <a:p>
            <a:r>
              <a:rPr lang="en-US" dirty="0"/>
              <a:t> </a:t>
            </a:r>
          </a:p>
          <a:p>
            <a:endParaRPr lang="en-US" dirty="0"/>
          </a:p>
          <a:p>
            <a:endParaRPr lang="en-US" sz="1100" b="1" dirty="0">
              <a:latin typeface="Kievit Offc Medium" panose="020B0604030101020102" pitchFamily="34" charset="0"/>
            </a:endParaRPr>
          </a:p>
        </p:txBody>
      </p:sp>
      <p:sp>
        <p:nvSpPr>
          <p:cNvPr id="6" name="TextBox 5"/>
          <p:cNvSpPr txBox="1"/>
          <p:nvPr/>
        </p:nvSpPr>
        <p:spPr>
          <a:xfrm>
            <a:off x="4124163" y="416318"/>
            <a:ext cx="3103120" cy="1446550"/>
          </a:xfrm>
          <a:prstGeom prst="rect">
            <a:avLst/>
          </a:prstGeom>
          <a:noFill/>
        </p:spPr>
        <p:txBody>
          <a:bodyPr wrap="square" rtlCol="0">
            <a:spAutoFit/>
          </a:bodyPr>
          <a:lstStyle/>
          <a:p>
            <a:r>
              <a:rPr lang="en-US" sz="1100" dirty="0">
                <a:latin typeface="Kievit Offc Medium" panose="020B0604030101020102" pitchFamily="34" charset="0"/>
              </a:rPr>
              <a:t>In UESP, we believe in exploration, and we also believe there are benefits to being declared.  We DON’T want you to fall behind in your degree progress.  That is why we want you to be active in your exploration process.  Once you start with UESP, we give you 4 full terms (not including summers) before you need to declare a major.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408" y="1862868"/>
            <a:ext cx="1828629" cy="1455038"/>
          </a:xfrm>
          <a:prstGeom prst="rect">
            <a:avLst/>
          </a:prstGeom>
        </p:spPr>
      </p:pic>
    </p:spTree>
    <p:extLst>
      <p:ext uri="{BB962C8B-B14F-4D97-AF65-F5344CB8AC3E}">
        <p14:creationId xmlns:p14="http://schemas.microsoft.com/office/powerpoint/2010/main" val="1941764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1E88C23-FD2C-7927-A117-3EDCB99295E4}"/>
              </a:ext>
            </a:extLst>
          </p:cNvPr>
          <p:cNvSpPr txBox="1"/>
          <p:nvPr/>
        </p:nvSpPr>
        <p:spPr>
          <a:xfrm>
            <a:off x="728663" y="1157288"/>
            <a:ext cx="6657975" cy="4801314"/>
          </a:xfrm>
          <a:prstGeom prst="rect">
            <a:avLst/>
          </a:prstGeom>
          <a:noFill/>
        </p:spPr>
        <p:txBody>
          <a:bodyPr wrap="square" rtlCol="0">
            <a:spAutoFit/>
          </a:bodyPr>
          <a:lstStyle/>
          <a:p>
            <a:pPr algn="ctr"/>
            <a:r>
              <a:rPr lang="en-US" sz="2000" b="1" dirty="0">
                <a:effectLst/>
                <a:latin typeface="Kievit Offc" panose="020B0504030101020102" pitchFamily="34" charset="0"/>
                <a:ea typeface="Times New Roman" panose="02020603050405020304" pitchFamily="18" charset="0"/>
              </a:rPr>
              <a:t>UESP Canvas Studio Site</a:t>
            </a:r>
          </a:p>
          <a:p>
            <a:endParaRPr lang="en-US" sz="1400" b="1" dirty="0">
              <a:latin typeface="Kievit Offc" panose="020B0504030101020102" pitchFamily="34" charset="0"/>
              <a:ea typeface="Times New Roman" panose="02020603050405020304" pitchFamily="18" charset="0"/>
            </a:endParaRPr>
          </a:p>
          <a:p>
            <a:endParaRPr lang="en-US" sz="1400" b="1" dirty="0">
              <a:effectLst/>
              <a:latin typeface="Kievit Offc" panose="020B0504030101020102" pitchFamily="34" charset="0"/>
              <a:ea typeface="Times New Roman" panose="02020603050405020304" pitchFamily="18" charset="0"/>
            </a:endParaRPr>
          </a:p>
          <a:p>
            <a:pPr algn="ctr"/>
            <a:endParaRPr lang="en-US" sz="1400" b="1" dirty="0">
              <a:latin typeface="Kievit Offc" panose="020B0504030101020102" pitchFamily="34" charset="0"/>
              <a:ea typeface="Times New Roman" panose="02020603050405020304" pitchFamily="18" charset="0"/>
            </a:endParaRPr>
          </a:p>
          <a:p>
            <a:endParaRPr lang="en-US" sz="1400" b="1" dirty="0">
              <a:effectLst/>
              <a:latin typeface="Kievit Offc" panose="020B0504030101020102" pitchFamily="34" charset="0"/>
              <a:ea typeface="Times New Roman" panose="02020603050405020304" pitchFamily="18" charset="0"/>
            </a:endParaRPr>
          </a:p>
          <a:p>
            <a:endParaRPr lang="en-US" sz="1400" b="1" dirty="0">
              <a:latin typeface="Kievit Offc" panose="020B0504030101020102" pitchFamily="34" charset="0"/>
              <a:ea typeface="Times New Roman" panose="02020603050405020304" pitchFamily="18" charset="0"/>
            </a:endParaRPr>
          </a:p>
          <a:p>
            <a:endParaRPr lang="en-US" sz="1400" b="1" dirty="0">
              <a:effectLst/>
              <a:latin typeface="Kievit Offc" panose="020B0504030101020102" pitchFamily="34" charset="0"/>
              <a:ea typeface="Times New Roman" panose="02020603050405020304" pitchFamily="18" charset="0"/>
            </a:endParaRPr>
          </a:p>
          <a:p>
            <a:endParaRPr lang="en-US" sz="1400" b="1" dirty="0">
              <a:latin typeface="Kievit Offc" panose="020B0504030101020102" pitchFamily="34" charset="0"/>
              <a:ea typeface="Times New Roman" panose="02020603050405020304" pitchFamily="18" charset="0"/>
            </a:endParaRPr>
          </a:p>
          <a:p>
            <a:endParaRPr lang="en-US" sz="1400" b="1" dirty="0">
              <a:effectLst/>
              <a:latin typeface="Kievit Offc" panose="020B0504030101020102" pitchFamily="34" charset="0"/>
              <a:ea typeface="Times New Roman" panose="02020603050405020304" pitchFamily="18" charset="0"/>
            </a:endParaRPr>
          </a:p>
          <a:p>
            <a:endParaRPr lang="en-US" sz="1400" b="1" dirty="0">
              <a:effectLst/>
              <a:latin typeface="Kievit Offc" panose="020B0504030101020102" pitchFamily="34" charset="0"/>
              <a:ea typeface="Times New Roman" panose="02020603050405020304" pitchFamily="18" charset="0"/>
            </a:endParaRPr>
          </a:p>
          <a:p>
            <a:r>
              <a:rPr lang="en-US" sz="1400" dirty="0">
                <a:effectLst/>
                <a:latin typeface="Kievit Offc" panose="020B0504030101020102" pitchFamily="34" charset="0"/>
                <a:ea typeface="Times New Roman" panose="02020603050405020304" pitchFamily="18" charset="0"/>
              </a:rPr>
              <a:t>In the next few days, we’ll enroll you in a UESP studio site that will show up for you when you log into </a:t>
            </a:r>
            <a:r>
              <a:rPr lang="en-US" sz="1400" b="1" dirty="0">
                <a:effectLst/>
                <a:latin typeface="Kievit Offc" panose="020B0504030101020102" pitchFamily="34" charset="0"/>
                <a:ea typeface="Times New Roman" panose="02020603050405020304" pitchFamily="18" charset="0"/>
              </a:rPr>
              <a:t>Canvas</a:t>
            </a:r>
            <a:r>
              <a:rPr lang="en-US" sz="1400" dirty="0">
                <a:effectLst/>
                <a:latin typeface="Kievit Offc" panose="020B0504030101020102" pitchFamily="34" charset="0"/>
                <a:ea typeface="Times New Roman" panose="02020603050405020304" pitchFamily="18" charset="0"/>
              </a:rPr>
              <a:t>.  Your UESP Canvas studio site has helpful information about UESP and the broader university and various exploration activities that you can access on your own or that your advisor may encourage you to use to help you work through the major exploration process.   Here is what the landing page for the studio site looks like:</a:t>
            </a:r>
          </a:p>
          <a:p>
            <a:pPr algn="ctr"/>
            <a:endParaRPr lang="en-US" sz="2000" dirty="0">
              <a:effectLst/>
              <a:latin typeface="Times New Roman" panose="02020603050405020304" pitchFamily="18" charset="0"/>
              <a:ea typeface="Times New Roman" panose="02020603050405020304" pitchFamily="18" charset="0"/>
            </a:endParaRPr>
          </a:p>
          <a:p>
            <a:pPr algn="ctr"/>
            <a:endParaRPr lang="en-US" sz="2000" dirty="0">
              <a:effectLst/>
              <a:latin typeface="Times New Roman" panose="02020603050405020304" pitchFamily="18" charset="0"/>
              <a:ea typeface="Times New Roman" panose="02020603050405020304" pitchFamily="18" charset="0"/>
            </a:endParaRPr>
          </a:p>
          <a:p>
            <a:pPr algn="ctr"/>
            <a:endParaRPr lang="en-US" dirty="0">
              <a:latin typeface="Kievit Offc" panose="020B0504030101020102" pitchFamily="34" charset="0"/>
            </a:endParaRPr>
          </a:p>
          <a:p>
            <a:pPr algn="ctr"/>
            <a:endParaRPr lang="en-US" dirty="0">
              <a:latin typeface="Kievit Offc" panose="020B0504030101020102" pitchFamily="34" charset="0"/>
            </a:endParaRPr>
          </a:p>
        </p:txBody>
      </p:sp>
      <p:pic>
        <p:nvPicPr>
          <p:cNvPr id="11" name="Picture 10">
            <a:extLst>
              <a:ext uri="{FF2B5EF4-FFF2-40B4-BE49-F238E27FC236}">
                <a16:creationId xmlns:a16="http://schemas.microsoft.com/office/drawing/2014/main" id="{C1909351-9803-E1E0-BF43-0CE77611E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7550" y="1730791"/>
            <a:ext cx="1600200" cy="1570990"/>
          </a:xfrm>
          <a:prstGeom prst="rect">
            <a:avLst/>
          </a:prstGeom>
        </p:spPr>
      </p:pic>
      <p:pic>
        <p:nvPicPr>
          <p:cNvPr id="12" name="Picture 11">
            <a:extLst>
              <a:ext uri="{FF2B5EF4-FFF2-40B4-BE49-F238E27FC236}">
                <a16:creationId xmlns:a16="http://schemas.microsoft.com/office/drawing/2014/main" id="{7FEF070A-9997-757F-7A32-8EDF6AF698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7292" y="4798456"/>
            <a:ext cx="6035040" cy="4046220"/>
          </a:xfrm>
          <a:prstGeom prst="rect">
            <a:avLst/>
          </a:prstGeom>
        </p:spPr>
      </p:pic>
    </p:spTree>
    <p:extLst>
      <p:ext uri="{BB962C8B-B14F-4D97-AF65-F5344CB8AC3E}">
        <p14:creationId xmlns:p14="http://schemas.microsoft.com/office/powerpoint/2010/main" val="575472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flipV="1">
            <a:off x="460690" y="453710"/>
            <a:ext cx="6861490" cy="3769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flipV="1">
            <a:off x="455455" y="3342328"/>
            <a:ext cx="6861490" cy="6262362"/>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flipV="1">
            <a:off x="872520" y="3342328"/>
            <a:ext cx="1179645" cy="6262362"/>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5858" b="35858"/>
          <a:stretch>
            <a:fillRect/>
          </a:stretch>
        </p:blipFill>
        <p:spPr>
          <a:xfrm>
            <a:off x="455613" y="830263"/>
            <a:ext cx="6861175" cy="2511425"/>
          </a:xfrm>
          <a:ln>
            <a:noFill/>
          </a:ln>
        </p:spPr>
      </p:pic>
      <p:sp>
        <p:nvSpPr>
          <p:cNvPr id="9" name="TextBox 8"/>
          <p:cNvSpPr txBox="1"/>
          <p:nvPr/>
        </p:nvSpPr>
        <p:spPr>
          <a:xfrm>
            <a:off x="2469229" y="3531945"/>
            <a:ext cx="4459109" cy="5853355"/>
          </a:xfrm>
          <a:prstGeom prst="rect">
            <a:avLst/>
          </a:prstGeom>
          <a:noFill/>
        </p:spPr>
        <p:txBody>
          <a:bodyPr wrap="square" lIns="0" tIns="0" rIns="0" bIns="0" numCol="1" spcCol="274320" rtlCol="0">
            <a:noAutofit/>
          </a:bodyPr>
          <a:lstStyle/>
          <a:p>
            <a:pPr algn="ctr">
              <a:lnSpc>
                <a:spcPts val="1700"/>
              </a:lnSpc>
              <a:spcBef>
                <a:spcPts val="600"/>
              </a:spcBef>
              <a:spcAft>
                <a:spcPts val="300"/>
              </a:spcAft>
            </a:pPr>
            <a:r>
              <a:rPr lang="en-US" sz="2000" b="1" cap="all" dirty="0">
                <a:solidFill>
                  <a:srgbClr val="DC4405"/>
                </a:solidFill>
                <a:latin typeface="Kievit Offc Medium" charset="0"/>
              </a:rPr>
              <a:t>Exploration To-do list </a:t>
            </a:r>
          </a:p>
          <a:p>
            <a:pPr algn="ctr">
              <a:lnSpc>
                <a:spcPts val="1700"/>
              </a:lnSpc>
              <a:spcBef>
                <a:spcPts val="600"/>
              </a:spcBef>
              <a:spcAft>
                <a:spcPts val="300"/>
              </a:spcAft>
            </a:pPr>
            <a:r>
              <a:rPr lang="en-US" sz="1200" b="1" cap="all" dirty="0">
                <a:solidFill>
                  <a:srgbClr val="DC4405"/>
                </a:solidFill>
                <a:latin typeface="Kievit Offc Medium" charset="0"/>
              </a:rPr>
              <a:t>What exploration activities will </a:t>
            </a:r>
            <a:r>
              <a:rPr lang="en-US" sz="1200" b="1" cap="all">
                <a:solidFill>
                  <a:srgbClr val="DC4405"/>
                </a:solidFill>
                <a:latin typeface="Kievit Offc Medium" charset="0"/>
              </a:rPr>
              <a:t>you pursue?</a:t>
            </a:r>
            <a:endParaRPr lang="en-US" sz="1200" b="1" cap="all" dirty="0">
              <a:solidFill>
                <a:srgbClr val="DC4405"/>
              </a:solidFill>
              <a:latin typeface="Kievit Offc Medium" charset="0"/>
            </a:endParaRPr>
          </a:p>
          <a:p>
            <a:pPr algn="ctr">
              <a:lnSpc>
                <a:spcPts val="1700"/>
              </a:lnSpc>
              <a:spcBef>
                <a:spcPts val="600"/>
              </a:spcBef>
              <a:spcAft>
                <a:spcPts val="300"/>
              </a:spcAft>
            </a:pPr>
            <a:endParaRPr lang="en-US" sz="1200" b="1" cap="all" dirty="0">
              <a:solidFill>
                <a:srgbClr val="DC4405"/>
              </a:solidFill>
              <a:latin typeface="Kievit Offc Medium" charset="0"/>
            </a:endParaRPr>
          </a:p>
          <a:p>
            <a:endParaRPr lang="en-US"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779" y="8548706"/>
            <a:ext cx="2215106" cy="708446"/>
          </a:xfrm>
          <a:prstGeom prst="rect">
            <a:avLst/>
          </a:prstGeom>
        </p:spPr>
      </p:pic>
      <p:sp>
        <p:nvSpPr>
          <p:cNvPr id="14" name="TextBox 13"/>
          <p:cNvSpPr txBox="1"/>
          <p:nvPr/>
        </p:nvSpPr>
        <p:spPr>
          <a:xfrm>
            <a:off x="465992" y="533401"/>
            <a:ext cx="6849208" cy="276999"/>
          </a:xfrm>
          <a:prstGeom prst="rect">
            <a:avLst/>
          </a:prstGeom>
          <a:noFill/>
        </p:spPr>
        <p:txBody>
          <a:bodyPr wrap="square" rtlCol="0">
            <a:spAutoFit/>
          </a:bodyPr>
          <a:lstStyle/>
          <a:p>
            <a:pPr algn="ctr">
              <a:lnSpc>
                <a:spcPts val="1400"/>
              </a:lnSpc>
              <a:spcAft>
                <a:spcPts val="300"/>
              </a:spcAft>
            </a:pPr>
            <a:r>
              <a:rPr lang="en-US" sz="1200" cap="all" dirty="0">
                <a:solidFill>
                  <a:schemeClr val="bg1"/>
                </a:solidFill>
                <a:latin typeface="Kievit Offc Bold" charset="0"/>
              </a:rPr>
              <a:t>Academic Advising  |  Enhancing your First-Year Experience</a:t>
            </a: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8628" y="3552613"/>
            <a:ext cx="330200" cy="33020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8628" y="5632026"/>
            <a:ext cx="330200" cy="330200"/>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8628" y="4592320"/>
            <a:ext cx="330200" cy="330200"/>
          </a:xfrm>
          <a:prstGeom prst="rect">
            <a:avLst/>
          </a:prstGeom>
        </p:spPr>
      </p:pic>
      <p:sp>
        <p:nvSpPr>
          <p:cNvPr id="24" name="TextBox 23"/>
          <p:cNvSpPr txBox="1"/>
          <p:nvPr/>
        </p:nvSpPr>
        <p:spPr>
          <a:xfrm>
            <a:off x="1001608" y="3926385"/>
            <a:ext cx="926252" cy="333425"/>
          </a:xfrm>
          <a:prstGeom prst="rect">
            <a:avLst/>
          </a:prstGeom>
          <a:noFill/>
        </p:spPr>
        <p:txBody>
          <a:bodyPr wrap="square" lIns="0" tIns="0" rIns="0" bIns="0" rtlCol="0">
            <a:spAutoFit/>
          </a:bodyPr>
          <a:lstStyle/>
          <a:p>
            <a:pPr algn="ctr">
              <a:lnSpc>
                <a:spcPts val="1320"/>
              </a:lnSpc>
            </a:pPr>
            <a:r>
              <a:rPr lang="en-US" sz="1100" dirty="0">
                <a:solidFill>
                  <a:schemeClr val="bg1"/>
                </a:solidFill>
                <a:latin typeface="Kievit Offc" charset="0"/>
              </a:rPr>
              <a:t>facebook.com/</a:t>
            </a:r>
            <a:r>
              <a:rPr lang="en-US" sz="1100" dirty="0" err="1">
                <a:solidFill>
                  <a:schemeClr val="bg1"/>
                </a:solidFill>
                <a:latin typeface="Kievit Offc" charset="0"/>
              </a:rPr>
              <a:t>UESPadvising</a:t>
            </a:r>
            <a:endParaRPr lang="en-US" sz="1100" dirty="0">
              <a:solidFill>
                <a:schemeClr val="bg1"/>
              </a:solidFill>
              <a:latin typeface="Kievit Offc" charset="0"/>
            </a:endParaRPr>
          </a:p>
        </p:txBody>
      </p:sp>
      <p:sp>
        <p:nvSpPr>
          <p:cNvPr id="26" name="TextBox 25"/>
          <p:cNvSpPr txBox="1"/>
          <p:nvPr/>
        </p:nvSpPr>
        <p:spPr>
          <a:xfrm>
            <a:off x="990602" y="4960896"/>
            <a:ext cx="926252" cy="166712"/>
          </a:xfrm>
          <a:prstGeom prst="rect">
            <a:avLst/>
          </a:prstGeom>
          <a:noFill/>
        </p:spPr>
        <p:txBody>
          <a:bodyPr wrap="square" lIns="0" tIns="0" rIns="0" bIns="0" rtlCol="0">
            <a:spAutoFit/>
          </a:bodyPr>
          <a:lstStyle/>
          <a:p>
            <a:pPr algn="ctr">
              <a:lnSpc>
                <a:spcPts val="1320"/>
              </a:lnSpc>
            </a:pPr>
            <a:r>
              <a:rPr lang="en-US" sz="1100" dirty="0">
                <a:solidFill>
                  <a:schemeClr val="bg1"/>
                </a:solidFill>
                <a:latin typeface="Kievit Offc Medium" charset="0"/>
              </a:rPr>
              <a:t>@OSU_UESP</a:t>
            </a:r>
          </a:p>
        </p:txBody>
      </p:sp>
      <p:sp>
        <p:nvSpPr>
          <p:cNvPr id="27" name="TextBox 26"/>
          <p:cNvSpPr txBox="1"/>
          <p:nvPr/>
        </p:nvSpPr>
        <p:spPr>
          <a:xfrm>
            <a:off x="990602" y="6001725"/>
            <a:ext cx="926252" cy="333425"/>
          </a:xfrm>
          <a:prstGeom prst="rect">
            <a:avLst/>
          </a:prstGeom>
          <a:noFill/>
        </p:spPr>
        <p:txBody>
          <a:bodyPr wrap="square" lIns="0" tIns="0" rIns="0" bIns="0" rtlCol="0">
            <a:spAutoFit/>
          </a:bodyPr>
          <a:lstStyle/>
          <a:p>
            <a:pPr algn="ctr">
              <a:lnSpc>
                <a:spcPts val="1320"/>
              </a:lnSpc>
            </a:pPr>
            <a:r>
              <a:rPr lang="en-US" sz="1100" dirty="0">
                <a:solidFill>
                  <a:schemeClr val="bg1"/>
                </a:solidFill>
                <a:latin typeface="Kievit Offc Medium" charset="0"/>
              </a:rPr>
              <a:t>@OSU_UESP</a:t>
            </a:r>
            <a:br>
              <a:rPr lang="en-US" sz="1100" dirty="0">
                <a:solidFill>
                  <a:schemeClr val="bg1"/>
                </a:solidFill>
                <a:latin typeface="Kievit Offc Medium" charset="0"/>
              </a:rPr>
            </a:br>
            <a:endParaRPr lang="en-US" sz="1100" dirty="0">
              <a:solidFill>
                <a:schemeClr val="bg1"/>
              </a:solidFill>
              <a:latin typeface="Kievit Offc Medium" charset="0"/>
            </a:endParaRPr>
          </a:p>
        </p:txBody>
      </p:sp>
      <p:sp>
        <p:nvSpPr>
          <p:cNvPr id="31" name="TextBox 30"/>
          <p:cNvSpPr txBox="1"/>
          <p:nvPr/>
        </p:nvSpPr>
        <p:spPr>
          <a:xfrm>
            <a:off x="890927" y="1964335"/>
            <a:ext cx="6037411" cy="901529"/>
          </a:xfrm>
          <a:prstGeom prst="rect">
            <a:avLst/>
          </a:prstGeom>
          <a:noFill/>
        </p:spPr>
        <p:txBody>
          <a:bodyPr wrap="square" lIns="0" tIns="0" rIns="0" bIns="0" rtlCol="0">
            <a:spAutoFit/>
          </a:bodyPr>
          <a:lstStyle/>
          <a:p>
            <a:pPr>
              <a:lnSpc>
                <a:spcPts val="3400"/>
              </a:lnSpc>
            </a:pPr>
            <a:r>
              <a:rPr lang="en-US" sz="3600" cap="all" spc="60" dirty="0">
                <a:solidFill>
                  <a:srgbClr val="DC4405"/>
                </a:solidFill>
                <a:latin typeface="Stratum2 Black" charset="0"/>
              </a:rPr>
              <a:t>University exploratory studies program </a:t>
            </a:r>
          </a:p>
        </p:txBody>
      </p:sp>
      <p:sp>
        <p:nvSpPr>
          <p:cNvPr id="3" name="TextBox 2"/>
          <p:cNvSpPr txBox="1"/>
          <p:nvPr/>
        </p:nvSpPr>
        <p:spPr>
          <a:xfrm>
            <a:off x="890927" y="6651171"/>
            <a:ext cx="1161238" cy="2831544"/>
          </a:xfrm>
          <a:prstGeom prst="rect">
            <a:avLst/>
          </a:prstGeom>
          <a:noFill/>
        </p:spPr>
        <p:txBody>
          <a:bodyPr wrap="square" rtlCol="0">
            <a:spAutoFit/>
          </a:bodyPr>
          <a:lstStyle/>
          <a:p>
            <a:r>
              <a:rPr lang="en-US" sz="1400" dirty="0">
                <a:solidFill>
                  <a:schemeClr val="bg1"/>
                </a:solidFill>
                <a:latin typeface="Kievit Offc Medium" panose="020B0604030101020102" pitchFamily="34" charset="0"/>
              </a:rPr>
              <a:t>UESP</a:t>
            </a:r>
          </a:p>
          <a:p>
            <a:r>
              <a:rPr lang="en-US" sz="1100" dirty="0">
                <a:solidFill>
                  <a:schemeClr val="bg1"/>
                </a:solidFill>
                <a:latin typeface="Kievit Offc Medium" panose="020B0604030101020102" pitchFamily="34" charset="0"/>
              </a:rPr>
              <a:t>102 Waldo Hall</a:t>
            </a:r>
          </a:p>
          <a:p>
            <a:r>
              <a:rPr lang="en-US" sz="1100" dirty="0">
                <a:solidFill>
                  <a:schemeClr val="bg1"/>
                </a:solidFill>
                <a:latin typeface="Kievit Offc Medium" panose="020B0604030101020102" pitchFamily="34" charset="0"/>
              </a:rPr>
              <a:t>Corvallis, OR</a:t>
            </a:r>
          </a:p>
          <a:p>
            <a:r>
              <a:rPr lang="en-US" sz="1100" dirty="0">
                <a:solidFill>
                  <a:schemeClr val="bg1"/>
                </a:solidFill>
                <a:latin typeface="Kievit Offc Medium" panose="020B0604030101020102" pitchFamily="34" charset="0"/>
              </a:rPr>
              <a:t>97331-6402</a:t>
            </a:r>
          </a:p>
          <a:p>
            <a:endParaRPr lang="en-US" sz="1100" dirty="0">
              <a:solidFill>
                <a:schemeClr val="bg1"/>
              </a:solidFill>
              <a:latin typeface="Kievit Offc Medium" panose="020B0604030101020102" pitchFamily="34" charset="0"/>
            </a:endParaRPr>
          </a:p>
          <a:p>
            <a:r>
              <a:rPr lang="en-US" sz="1100" dirty="0">
                <a:solidFill>
                  <a:schemeClr val="bg1"/>
                </a:solidFill>
                <a:latin typeface="Kievit Offc Medium" panose="020B0604030101020102" pitchFamily="34" charset="0"/>
              </a:rPr>
              <a:t>Website:</a:t>
            </a:r>
          </a:p>
          <a:p>
            <a:r>
              <a:rPr lang="en-US" sz="1000" dirty="0">
                <a:solidFill>
                  <a:schemeClr val="bg1"/>
                </a:solidFill>
                <a:latin typeface="Kievit Offc Medium" panose="020B0604030101020102" pitchFamily="34" charset="0"/>
              </a:rPr>
              <a:t>uesp.oregonstate.edu</a:t>
            </a:r>
          </a:p>
          <a:p>
            <a:endParaRPr lang="en-US" sz="1100" dirty="0">
              <a:solidFill>
                <a:schemeClr val="bg1"/>
              </a:solidFill>
              <a:latin typeface="Kievit Offc Medium" panose="020B0604030101020102" pitchFamily="34" charset="0"/>
            </a:endParaRPr>
          </a:p>
          <a:p>
            <a:r>
              <a:rPr lang="en-US" sz="1100" dirty="0">
                <a:solidFill>
                  <a:schemeClr val="bg1"/>
                </a:solidFill>
                <a:latin typeface="Kievit Offc Medium" panose="020B0604030101020102" pitchFamily="34" charset="0"/>
              </a:rPr>
              <a:t>Appointments</a:t>
            </a:r>
          </a:p>
          <a:p>
            <a:r>
              <a:rPr lang="en-US" sz="1100" dirty="0">
                <a:solidFill>
                  <a:schemeClr val="bg1"/>
                </a:solidFill>
                <a:latin typeface="Kievit Offc Medium" panose="020B0604030101020102" pitchFamily="34" charset="0"/>
              </a:rPr>
              <a:t>Call 541-737-8144 or visit - https://uesp.oregonstate.edu/uesp-staff-list</a:t>
            </a:r>
          </a:p>
          <a:p>
            <a:endParaRPr lang="en-US" sz="1200" dirty="0">
              <a:solidFill>
                <a:schemeClr val="bg1"/>
              </a:solidFill>
              <a:latin typeface="Kievit Offc Medium" panose="020B0604030101020102"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64631424"/>
              </p:ext>
            </p:extLst>
          </p:nvPr>
        </p:nvGraphicFramePr>
        <p:xfrm>
          <a:off x="2469229" y="4093097"/>
          <a:ext cx="4507654" cy="3865822"/>
        </p:xfrm>
        <a:graphic>
          <a:graphicData uri="http://schemas.openxmlformats.org/drawingml/2006/table">
            <a:tbl>
              <a:tblPr firstRow="1" bandRow="1">
                <a:tableStyleId>{5C22544A-7EE6-4342-B048-85BDC9FD1C3A}</a:tableStyleId>
              </a:tblPr>
              <a:tblGrid>
                <a:gridCol w="2430317">
                  <a:extLst>
                    <a:ext uri="{9D8B030D-6E8A-4147-A177-3AD203B41FA5}">
                      <a16:colId xmlns:a16="http://schemas.microsoft.com/office/drawing/2014/main" val="353792717"/>
                    </a:ext>
                  </a:extLst>
                </a:gridCol>
                <a:gridCol w="559038">
                  <a:extLst>
                    <a:ext uri="{9D8B030D-6E8A-4147-A177-3AD203B41FA5}">
                      <a16:colId xmlns:a16="http://schemas.microsoft.com/office/drawing/2014/main" val="1091779195"/>
                    </a:ext>
                  </a:extLst>
                </a:gridCol>
                <a:gridCol w="771139">
                  <a:extLst>
                    <a:ext uri="{9D8B030D-6E8A-4147-A177-3AD203B41FA5}">
                      <a16:colId xmlns:a16="http://schemas.microsoft.com/office/drawing/2014/main" val="3642312688"/>
                    </a:ext>
                  </a:extLst>
                </a:gridCol>
                <a:gridCol w="747160">
                  <a:extLst>
                    <a:ext uri="{9D8B030D-6E8A-4147-A177-3AD203B41FA5}">
                      <a16:colId xmlns:a16="http://schemas.microsoft.com/office/drawing/2014/main" val="4126833140"/>
                    </a:ext>
                  </a:extLst>
                </a:gridCol>
              </a:tblGrid>
              <a:tr h="530235">
                <a:tc>
                  <a:txBody>
                    <a:bodyPr/>
                    <a:lstStyle/>
                    <a:p>
                      <a:r>
                        <a:rPr lang="en-US" dirty="0">
                          <a:latin typeface="Kievit Offc Medium" panose="020B0604030101020102" pitchFamily="34" charset="0"/>
                        </a:rPr>
                        <a:t>Exploration</a:t>
                      </a:r>
                      <a:r>
                        <a:rPr lang="en-US" baseline="0" dirty="0">
                          <a:latin typeface="Kievit Offc Medium" panose="020B0604030101020102" pitchFamily="34" charset="0"/>
                        </a:rPr>
                        <a:t> Activity</a:t>
                      </a:r>
                      <a:endParaRPr lang="en-US" dirty="0">
                        <a:latin typeface="Kievit Offc Medium" panose="020B0604030101020102" pitchFamily="34" charset="0"/>
                      </a:endParaRPr>
                    </a:p>
                  </a:txBody>
                  <a:tcPr/>
                </a:tc>
                <a:tc>
                  <a:txBody>
                    <a:bodyPr/>
                    <a:lstStyle/>
                    <a:p>
                      <a:r>
                        <a:rPr lang="en-US" dirty="0">
                          <a:latin typeface="Kievit Offc Medium" panose="020B0604030101020102" pitchFamily="34" charset="0"/>
                        </a:rPr>
                        <a:t>Fall</a:t>
                      </a:r>
                    </a:p>
                  </a:txBody>
                  <a:tcPr/>
                </a:tc>
                <a:tc>
                  <a:txBody>
                    <a:bodyPr/>
                    <a:lstStyle/>
                    <a:p>
                      <a:r>
                        <a:rPr lang="en-US" dirty="0">
                          <a:latin typeface="Kievit Offc Medium" panose="020B0604030101020102" pitchFamily="34" charset="0"/>
                        </a:rPr>
                        <a:t>Winter</a:t>
                      </a:r>
                    </a:p>
                  </a:txBody>
                  <a:tcPr/>
                </a:tc>
                <a:tc>
                  <a:txBody>
                    <a:bodyPr/>
                    <a:lstStyle/>
                    <a:p>
                      <a:r>
                        <a:rPr lang="en-US" dirty="0">
                          <a:latin typeface="Kievit Offc Medium" panose="020B0604030101020102" pitchFamily="34" charset="0"/>
                        </a:rPr>
                        <a:t>Spring</a:t>
                      </a:r>
                    </a:p>
                  </a:txBody>
                  <a:tcPr/>
                </a:tc>
                <a:extLst>
                  <a:ext uri="{0D108BD9-81ED-4DB2-BD59-A6C34878D82A}">
                    <a16:rowId xmlns:a16="http://schemas.microsoft.com/office/drawing/2014/main" val="3241699583"/>
                  </a:ext>
                </a:extLst>
              </a:tr>
              <a:tr h="527292">
                <a:tc>
                  <a:txBody>
                    <a:bodyPr/>
                    <a:lstStyle/>
                    <a:p>
                      <a:r>
                        <a:rPr lang="en-US" sz="1200" dirty="0">
                          <a:latin typeface="Kievit Offc Medium" panose="020B0604030101020102" pitchFamily="34" charset="0"/>
                        </a:rPr>
                        <a:t>Take</a:t>
                      </a:r>
                      <a:r>
                        <a:rPr lang="en-US" sz="1200" baseline="0" dirty="0">
                          <a:latin typeface="Kievit Offc Medium" panose="020B0604030101020102" pitchFamily="34" charset="0"/>
                        </a:rPr>
                        <a:t> </a:t>
                      </a:r>
                      <a:r>
                        <a:rPr lang="en-US" sz="1200" baseline="0" dirty="0">
                          <a:latin typeface="Kievit Offc Medium" panose="020B0604030101020102" pitchFamily="34" charset="0"/>
                          <a:hlinkClick r:id="rId8"/>
                        </a:rPr>
                        <a:t>ALS 192: Intro to Academic and Major Exploration</a:t>
                      </a:r>
                      <a:endParaRPr lang="en-US" sz="1200" dirty="0">
                        <a:latin typeface="Kievit Offc Medium" panose="020B0604030101020102" pitchFamily="34" charset="0"/>
                      </a:endParaRPr>
                    </a:p>
                  </a:txBody>
                  <a:tcPr/>
                </a:tc>
                <a:tc>
                  <a:txBody>
                    <a:bodyPr/>
                    <a:lstStyle/>
                    <a:p>
                      <a:endParaRPr lang="en-US" dirty="0">
                        <a:latin typeface="Kievit Offc Medium" panose="020B0604030101020102" pitchFamily="34" charset="0"/>
                      </a:endParaRPr>
                    </a:p>
                  </a:txBody>
                  <a:tcPr/>
                </a:tc>
                <a:tc>
                  <a:txBody>
                    <a:bodyPr/>
                    <a:lstStyle/>
                    <a:p>
                      <a:endParaRPr lang="en-US">
                        <a:latin typeface="Kievit Offc Medium" panose="020B0604030101020102" pitchFamily="34" charset="0"/>
                      </a:endParaRPr>
                    </a:p>
                  </a:txBody>
                  <a:tcPr/>
                </a:tc>
                <a:tc>
                  <a:txBody>
                    <a:bodyPr/>
                    <a:lstStyle/>
                    <a:p>
                      <a:endParaRPr lang="en-US" dirty="0">
                        <a:latin typeface="Kievit Offc Medium" panose="020B0604030101020102" pitchFamily="34" charset="0"/>
                      </a:endParaRPr>
                    </a:p>
                  </a:txBody>
                  <a:tcPr/>
                </a:tc>
                <a:extLst>
                  <a:ext uri="{0D108BD9-81ED-4DB2-BD59-A6C34878D82A}">
                    <a16:rowId xmlns:a16="http://schemas.microsoft.com/office/drawing/2014/main" val="403366745"/>
                  </a:ext>
                </a:extLst>
              </a:tr>
              <a:tr h="827095">
                <a:tc>
                  <a:txBody>
                    <a:bodyPr/>
                    <a:lstStyle/>
                    <a:p>
                      <a:r>
                        <a:rPr lang="en-US" sz="1200" b="0" dirty="0">
                          <a:latin typeface="Kievit Offc Medium" panose="020B0604030101020102" pitchFamily="34" charset="0"/>
                        </a:rPr>
                        <a:t>Review</a:t>
                      </a:r>
                      <a:r>
                        <a:rPr lang="en-US" sz="1200" b="0" baseline="0" dirty="0">
                          <a:latin typeface="Kievit Offc Medium" panose="020B0604030101020102" pitchFamily="34" charset="0"/>
                        </a:rPr>
                        <a:t> the “What Can I Do with My Major” site </a:t>
                      </a:r>
                      <a:r>
                        <a:rPr lang="en-US" sz="1200" b="0" baseline="0" dirty="0">
                          <a:latin typeface="Kievit Offc Medium" panose="020B0604030101020102" pitchFamily="34" charset="0"/>
                          <a:hlinkClick r:id="rId9"/>
                        </a:rPr>
                        <a:t>on the Career Development Center website</a:t>
                      </a:r>
                      <a:endParaRPr lang="en-US" sz="1200" b="0" baseline="0" dirty="0">
                        <a:latin typeface="Kievit Offc Medium" panose="020B0604030101020102" pitchFamily="34" charset="0"/>
                      </a:endParaRPr>
                    </a:p>
                  </a:txBody>
                  <a:tcPr/>
                </a:tc>
                <a:tc>
                  <a:txBody>
                    <a:bodyPr/>
                    <a:lstStyle/>
                    <a:p>
                      <a:endParaRPr lang="en-US" dirty="0">
                        <a:latin typeface="Kievit Offc Medium" panose="020B0604030101020102" pitchFamily="34" charset="0"/>
                      </a:endParaRPr>
                    </a:p>
                  </a:txBody>
                  <a:tcPr/>
                </a:tc>
                <a:tc>
                  <a:txBody>
                    <a:bodyPr/>
                    <a:lstStyle/>
                    <a:p>
                      <a:endParaRPr lang="en-US">
                        <a:latin typeface="Kievit Offc Medium" panose="020B0604030101020102" pitchFamily="34" charset="0"/>
                      </a:endParaRPr>
                    </a:p>
                  </a:txBody>
                  <a:tcPr/>
                </a:tc>
                <a:tc>
                  <a:txBody>
                    <a:bodyPr/>
                    <a:lstStyle/>
                    <a:p>
                      <a:endParaRPr lang="en-US">
                        <a:latin typeface="Kievit Offc Medium" panose="020B0604030101020102" pitchFamily="34" charset="0"/>
                      </a:endParaRPr>
                    </a:p>
                  </a:txBody>
                  <a:tcPr/>
                </a:tc>
                <a:extLst>
                  <a:ext uri="{0D108BD9-81ED-4DB2-BD59-A6C34878D82A}">
                    <a16:rowId xmlns:a16="http://schemas.microsoft.com/office/drawing/2014/main" val="1222944843"/>
                  </a:ext>
                </a:extLst>
              </a:tr>
              <a:tr h="352524">
                <a:tc>
                  <a:txBody>
                    <a:bodyPr/>
                    <a:lstStyle/>
                    <a:p>
                      <a:r>
                        <a:rPr lang="en-US" sz="1200" dirty="0">
                          <a:latin typeface="Kievit Offc Medium" panose="020B0604030101020102" pitchFamily="34" charset="0"/>
                        </a:rPr>
                        <a:t>Complete a self-assessment</a:t>
                      </a:r>
                      <a:r>
                        <a:rPr lang="en-US" sz="1200" baseline="0" dirty="0">
                          <a:latin typeface="Kievit Offc Medium" panose="020B0604030101020102" pitchFamily="34" charset="0"/>
                        </a:rPr>
                        <a:t> inventory </a:t>
                      </a:r>
                      <a:r>
                        <a:rPr lang="en-US" sz="1000" baseline="0" dirty="0">
                          <a:latin typeface="Kievit Offc Medium" panose="020B0604030101020102" pitchFamily="34" charset="0"/>
                        </a:rPr>
                        <a:t>(</a:t>
                      </a:r>
                      <a:r>
                        <a:rPr lang="en-US" sz="1000" baseline="0" dirty="0">
                          <a:latin typeface="Kievit Offc Medium" panose="020B0604030101020102" pitchFamily="34" charset="0"/>
                          <a:hlinkClick r:id="rId9"/>
                        </a:rPr>
                        <a:t>Focus2 – on the Career Development Center website</a:t>
                      </a:r>
                      <a:r>
                        <a:rPr lang="en-US" sz="1000" baseline="0" dirty="0">
                          <a:latin typeface="Kievit Offc Medium" panose="020B0604030101020102" pitchFamily="34" charset="0"/>
                        </a:rPr>
                        <a:t>)</a:t>
                      </a:r>
                      <a:endParaRPr lang="en-US" sz="1200" dirty="0">
                        <a:latin typeface="Kievit Offc Medium" panose="020B0604030101020102" pitchFamily="34" charset="0"/>
                      </a:endParaRPr>
                    </a:p>
                  </a:txBody>
                  <a:tcPr/>
                </a:tc>
                <a:tc>
                  <a:txBody>
                    <a:bodyPr/>
                    <a:lstStyle/>
                    <a:p>
                      <a:endParaRPr lang="en-US" sz="1200" dirty="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extLst>
                  <a:ext uri="{0D108BD9-81ED-4DB2-BD59-A6C34878D82A}">
                    <a16:rowId xmlns:a16="http://schemas.microsoft.com/office/drawing/2014/main" val="2918187390"/>
                  </a:ext>
                </a:extLst>
              </a:tr>
              <a:tr h="352524">
                <a:tc>
                  <a:txBody>
                    <a:bodyPr/>
                    <a:lstStyle/>
                    <a:p>
                      <a:r>
                        <a:rPr lang="en-US" sz="1200" dirty="0">
                          <a:latin typeface="Kievit Offc Medium" panose="020B0604030101020102" pitchFamily="34" charset="0"/>
                          <a:hlinkClick r:id="rId10"/>
                        </a:rPr>
                        <a:t>Run</a:t>
                      </a:r>
                      <a:r>
                        <a:rPr lang="en-US" sz="1200" baseline="0" dirty="0">
                          <a:latin typeface="Kievit Offc Medium" panose="020B0604030101020102" pitchFamily="34" charset="0"/>
                          <a:hlinkClick r:id="rId10"/>
                        </a:rPr>
                        <a:t> a “What If” scenario in </a:t>
                      </a:r>
                      <a:r>
                        <a:rPr lang="en-US" sz="1200" baseline="0" dirty="0" err="1">
                          <a:latin typeface="Kievit Offc Medium" panose="020B0604030101020102" pitchFamily="34" charset="0"/>
                          <a:hlinkClick r:id="rId10"/>
                        </a:rPr>
                        <a:t>MyDegrees</a:t>
                      </a:r>
                      <a:r>
                        <a:rPr lang="en-US" sz="1200" baseline="0" dirty="0">
                          <a:latin typeface="Kievit Offc Medium" panose="020B0604030101020102" pitchFamily="34" charset="0"/>
                          <a:hlinkClick r:id="rId10"/>
                        </a:rPr>
                        <a:t> for a major of interest</a:t>
                      </a:r>
                      <a:endParaRPr lang="en-US" sz="1200" dirty="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tc>
                  <a:txBody>
                    <a:bodyPr/>
                    <a:lstStyle/>
                    <a:p>
                      <a:endParaRPr lang="en-US" sz="1200" dirty="0">
                        <a:latin typeface="Kievit Offc Medium" panose="020B0604030101020102" pitchFamily="34" charset="0"/>
                      </a:endParaRPr>
                    </a:p>
                  </a:txBody>
                  <a:tcPr/>
                </a:tc>
                <a:extLst>
                  <a:ext uri="{0D108BD9-81ED-4DB2-BD59-A6C34878D82A}">
                    <a16:rowId xmlns:a16="http://schemas.microsoft.com/office/drawing/2014/main" val="2279460170"/>
                  </a:ext>
                </a:extLst>
              </a:tr>
              <a:tr h="352524">
                <a:tc>
                  <a:txBody>
                    <a:bodyPr/>
                    <a:lstStyle/>
                    <a:p>
                      <a:r>
                        <a:rPr lang="en-US" sz="1200" dirty="0">
                          <a:latin typeface="Kievit Offc Medium" panose="020B0604030101020102" pitchFamily="34" charset="0"/>
                        </a:rPr>
                        <a:t>Meet with professors</a:t>
                      </a:r>
                      <a:r>
                        <a:rPr lang="en-US" sz="1200" baseline="0" dirty="0">
                          <a:latin typeface="Kievit Offc Medium" panose="020B0604030101020102" pitchFamily="34" charset="0"/>
                        </a:rPr>
                        <a:t> in a major of interest</a:t>
                      </a:r>
                      <a:endParaRPr lang="en-US" sz="1200" dirty="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extLst>
                  <a:ext uri="{0D108BD9-81ED-4DB2-BD59-A6C34878D82A}">
                    <a16:rowId xmlns:a16="http://schemas.microsoft.com/office/drawing/2014/main" val="3015140887"/>
                  </a:ext>
                </a:extLst>
              </a:tr>
              <a:tr h="308579">
                <a:tc>
                  <a:txBody>
                    <a:bodyPr/>
                    <a:lstStyle/>
                    <a:p>
                      <a:r>
                        <a:rPr lang="en-US" sz="1200" dirty="0">
                          <a:latin typeface="Kievit Offc Medium" panose="020B0604030101020102" pitchFamily="34" charset="0"/>
                          <a:hlinkClick r:id="rId11"/>
                        </a:rPr>
                        <a:t>Meet with an academic or career advisor in a major of interest</a:t>
                      </a:r>
                      <a:endParaRPr lang="en-US" sz="1200" dirty="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tc>
                  <a:txBody>
                    <a:bodyPr/>
                    <a:lstStyle/>
                    <a:p>
                      <a:endParaRPr lang="en-US" sz="1200" dirty="0">
                        <a:latin typeface="Kievit Offc Medium" panose="020B0604030101020102" pitchFamily="34" charset="0"/>
                      </a:endParaRPr>
                    </a:p>
                  </a:txBody>
                  <a:tcPr/>
                </a:tc>
                <a:tc>
                  <a:txBody>
                    <a:bodyPr/>
                    <a:lstStyle/>
                    <a:p>
                      <a:endParaRPr lang="en-US" sz="1200" dirty="0">
                        <a:latin typeface="Kievit Offc Medium" panose="020B0604030101020102" pitchFamily="34" charset="0"/>
                      </a:endParaRPr>
                    </a:p>
                  </a:txBody>
                  <a:tcPr/>
                </a:tc>
                <a:extLst>
                  <a:ext uri="{0D108BD9-81ED-4DB2-BD59-A6C34878D82A}">
                    <a16:rowId xmlns:a16="http://schemas.microsoft.com/office/drawing/2014/main" val="2169023835"/>
                  </a:ext>
                </a:extLst>
              </a:tr>
            </a:tbl>
          </a:graphicData>
        </a:graphic>
      </p:graphicFrame>
      <p:sp>
        <p:nvSpPr>
          <p:cNvPr id="4" name="TextBox 3"/>
          <p:cNvSpPr txBox="1"/>
          <p:nvPr/>
        </p:nvSpPr>
        <p:spPr>
          <a:xfrm>
            <a:off x="2662419" y="8688573"/>
            <a:ext cx="2036364" cy="461665"/>
          </a:xfrm>
          <a:prstGeom prst="rect">
            <a:avLst/>
          </a:prstGeom>
          <a:noFill/>
        </p:spPr>
        <p:txBody>
          <a:bodyPr wrap="square" rtlCol="0">
            <a:spAutoFit/>
          </a:bodyPr>
          <a:lstStyle/>
          <a:p>
            <a:r>
              <a:rPr lang="en-US" sz="1200" b="1" dirty="0">
                <a:latin typeface="Kievit Offc Medium" panose="020B0604030101020102" pitchFamily="34" charset="0"/>
              </a:rPr>
              <a:t>More activities on the back</a:t>
            </a:r>
          </a:p>
          <a:p>
            <a:endParaRPr lang="en-US" sz="1200" dirty="0">
              <a:latin typeface="Kievit Offc Medium" panose="020B0604030101020102" pitchFamily="34" charset="0"/>
            </a:endParaRPr>
          </a:p>
        </p:txBody>
      </p:sp>
    </p:spTree>
    <p:extLst>
      <p:ext uri="{BB962C8B-B14F-4D97-AF65-F5344CB8AC3E}">
        <p14:creationId xmlns:p14="http://schemas.microsoft.com/office/powerpoint/2010/main" val="299877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flipV="1">
            <a:off x="455455" y="8142513"/>
            <a:ext cx="6861490" cy="1462171"/>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39" y="8227797"/>
            <a:ext cx="2215106" cy="708446"/>
          </a:xfrm>
          <a:prstGeom prst="rect">
            <a:avLst/>
          </a:prstGeom>
        </p:spPr>
      </p:pic>
      <p:sp>
        <p:nvSpPr>
          <p:cNvPr id="8" name="TextBox 7"/>
          <p:cNvSpPr txBox="1"/>
          <p:nvPr/>
        </p:nvSpPr>
        <p:spPr>
          <a:xfrm>
            <a:off x="1351150" y="8958451"/>
            <a:ext cx="3208149" cy="359073"/>
          </a:xfrm>
          <a:prstGeom prst="rect">
            <a:avLst/>
          </a:prstGeom>
          <a:noFill/>
        </p:spPr>
        <p:txBody>
          <a:bodyPr wrap="square" lIns="0" tIns="0" rIns="0" bIns="0" rtlCol="0">
            <a:spAutoFit/>
          </a:bodyPr>
          <a:lstStyle/>
          <a:p>
            <a:pPr>
              <a:lnSpc>
                <a:spcPts val="1400"/>
              </a:lnSpc>
            </a:pPr>
            <a:r>
              <a:rPr lang="hr-HR" sz="1100" dirty="0">
                <a:latin typeface="Kievit Offc" charset="0"/>
              </a:rPr>
              <a:t>1500 SW Jefferson St. | </a:t>
            </a:r>
            <a:r>
              <a:rPr lang="hr-HR" sz="1100" dirty="0" err="1">
                <a:latin typeface="Kievit Offc" charset="0"/>
              </a:rPr>
              <a:t>Corvallis</a:t>
            </a:r>
            <a:r>
              <a:rPr lang="hr-HR" sz="1100" dirty="0">
                <a:latin typeface="Kievit Offc" charset="0"/>
              </a:rPr>
              <a:t>, OR 97331 </a:t>
            </a:r>
            <a:br>
              <a:rPr lang="hr-HR" sz="1100" dirty="0">
                <a:latin typeface="Kievit Offc" charset="0"/>
              </a:rPr>
            </a:br>
            <a:r>
              <a:rPr lang="hr-HR" sz="1100" dirty="0">
                <a:latin typeface="Kievit Offc" charset="0"/>
              </a:rPr>
              <a:t>541-737-1000</a:t>
            </a:r>
          </a:p>
        </p:txBody>
      </p:sp>
      <p:graphicFrame>
        <p:nvGraphicFramePr>
          <p:cNvPr id="10" name="Table 9"/>
          <p:cNvGraphicFramePr>
            <a:graphicFrameLocks noGrp="1"/>
          </p:cNvGraphicFramePr>
          <p:nvPr>
            <p:extLst>
              <p:ext uri="{D42A27DB-BD31-4B8C-83A1-F6EECF244321}">
                <p14:modId xmlns:p14="http://schemas.microsoft.com/office/powerpoint/2010/main" val="2508718525"/>
              </p:ext>
            </p:extLst>
          </p:nvPr>
        </p:nvGraphicFramePr>
        <p:xfrm>
          <a:off x="835083" y="339717"/>
          <a:ext cx="6102233" cy="6012918"/>
        </p:xfrm>
        <a:graphic>
          <a:graphicData uri="http://schemas.openxmlformats.org/drawingml/2006/table">
            <a:tbl>
              <a:tblPr firstRow="1" bandRow="1">
                <a:tableStyleId>{5C22544A-7EE6-4342-B048-85BDC9FD1C3A}</a:tableStyleId>
              </a:tblPr>
              <a:tblGrid>
                <a:gridCol w="3684733">
                  <a:extLst>
                    <a:ext uri="{9D8B030D-6E8A-4147-A177-3AD203B41FA5}">
                      <a16:colId xmlns:a16="http://schemas.microsoft.com/office/drawing/2014/main" val="353792717"/>
                    </a:ext>
                  </a:extLst>
                </a:gridCol>
                <a:gridCol w="772885">
                  <a:extLst>
                    <a:ext uri="{9D8B030D-6E8A-4147-A177-3AD203B41FA5}">
                      <a16:colId xmlns:a16="http://schemas.microsoft.com/office/drawing/2014/main" val="1091779195"/>
                    </a:ext>
                  </a:extLst>
                </a:gridCol>
                <a:gridCol w="816429">
                  <a:extLst>
                    <a:ext uri="{9D8B030D-6E8A-4147-A177-3AD203B41FA5}">
                      <a16:colId xmlns:a16="http://schemas.microsoft.com/office/drawing/2014/main" val="3642312688"/>
                    </a:ext>
                  </a:extLst>
                </a:gridCol>
                <a:gridCol w="828186">
                  <a:extLst>
                    <a:ext uri="{9D8B030D-6E8A-4147-A177-3AD203B41FA5}">
                      <a16:colId xmlns:a16="http://schemas.microsoft.com/office/drawing/2014/main" val="4126833140"/>
                    </a:ext>
                  </a:extLst>
                </a:gridCol>
              </a:tblGrid>
              <a:tr h="472083">
                <a:tc>
                  <a:txBody>
                    <a:bodyPr/>
                    <a:lstStyle/>
                    <a:p>
                      <a:r>
                        <a:rPr lang="en-US" dirty="0">
                          <a:latin typeface="Kievit Offc Medium" panose="020B0604030101020102" pitchFamily="34" charset="0"/>
                        </a:rPr>
                        <a:t>Exploration</a:t>
                      </a:r>
                      <a:r>
                        <a:rPr lang="en-US" baseline="0" dirty="0">
                          <a:latin typeface="Kievit Offc Medium" panose="020B0604030101020102" pitchFamily="34" charset="0"/>
                        </a:rPr>
                        <a:t> Activity</a:t>
                      </a:r>
                      <a:endParaRPr lang="en-US" dirty="0">
                        <a:latin typeface="Kievit Offc Medium" panose="020B0604030101020102" pitchFamily="34" charset="0"/>
                      </a:endParaRPr>
                    </a:p>
                  </a:txBody>
                  <a:tcPr/>
                </a:tc>
                <a:tc>
                  <a:txBody>
                    <a:bodyPr/>
                    <a:lstStyle/>
                    <a:p>
                      <a:r>
                        <a:rPr lang="en-US" dirty="0">
                          <a:latin typeface="Kievit Offc Medium" panose="020B0604030101020102" pitchFamily="34" charset="0"/>
                        </a:rPr>
                        <a:t>Fall</a:t>
                      </a:r>
                    </a:p>
                  </a:txBody>
                  <a:tcPr/>
                </a:tc>
                <a:tc>
                  <a:txBody>
                    <a:bodyPr/>
                    <a:lstStyle/>
                    <a:p>
                      <a:r>
                        <a:rPr lang="en-US" dirty="0">
                          <a:latin typeface="Kievit Offc Medium" panose="020B0604030101020102" pitchFamily="34" charset="0"/>
                        </a:rPr>
                        <a:t>Winter</a:t>
                      </a:r>
                    </a:p>
                  </a:txBody>
                  <a:tcPr/>
                </a:tc>
                <a:tc>
                  <a:txBody>
                    <a:bodyPr/>
                    <a:lstStyle/>
                    <a:p>
                      <a:r>
                        <a:rPr lang="en-US" dirty="0">
                          <a:latin typeface="Kievit Offc Medium" panose="020B0604030101020102" pitchFamily="34" charset="0"/>
                        </a:rPr>
                        <a:t>Spring</a:t>
                      </a:r>
                    </a:p>
                  </a:txBody>
                  <a:tcPr/>
                </a:tc>
                <a:extLst>
                  <a:ext uri="{0D108BD9-81ED-4DB2-BD59-A6C34878D82A}">
                    <a16:rowId xmlns:a16="http://schemas.microsoft.com/office/drawing/2014/main" val="3241699583"/>
                  </a:ext>
                </a:extLst>
              </a:tr>
              <a:tr h="320049">
                <a:tc>
                  <a:txBody>
                    <a:bodyPr/>
                    <a:lstStyle/>
                    <a:p>
                      <a:r>
                        <a:rPr lang="en-US" sz="1200" dirty="0">
                          <a:latin typeface="Kievit Offc Medium" panose="020B0604030101020102" pitchFamily="34" charset="0"/>
                        </a:rPr>
                        <a:t>Seek input from peers in a major of interest</a:t>
                      </a:r>
                    </a:p>
                  </a:txBody>
                  <a:tcPr/>
                </a:tc>
                <a:tc>
                  <a:txBody>
                    <a:bodyPr/>
                    <a:lstStyle/>
                    <a:p>
                      <a:endParaRPr lang="en-US" dirty="0">
                        <a:latin typeface="Kievit Offc Medium" panose="020B0604030101020102" pitchFamily="34" charset="0"/>
                      </a:endParaRPr>
                    </a:p>
                  </a:txBody>
                  <a:tcPr/>
                </a:tc>
                <a:tc>
                  <a:txBody>
                    <a:bodyPr/>
                    <a:lstStyle/>
                    <a:p>
                      <a:endParaRPr lang="en-US" dirty="0">
                        <a:latin typeface="Kievit Offc Medium" panose="020B0604030101020102" pitchFamily="34" charset="0"/>
                      </a:endParaRPr>
                    </a:p>
                  </a:txBody>
                  <a:tcPr/>
                </a:tc>
                <a:tc>
                  <a:txBody>
                    <a:bodyPr/>
                    <a:lstStyle/>
                    <a:p>
                      <a:endParaRPr lang="en-US">
                        <a:latin typeface="Kievit Offc Medium" panose="020B0604030101020102" pitchFamily="34" charset="0"/>
                      </a:endParaRPr>
                    </a:p>
                  </a:txBody>
                  <a:tcPr/>
                </a:tc>
                <a:extLst>
                  <a:ext uri="{0D108BD9-81ED-4DB2-BD59-A6C34878D82A}">
                    <a16:rowId xmlns:a16="http://schemas.microsoft.com/office/drawing/2014/main" val="403366745"/>
                  </a:ext>
                </a:extLst>
              </a:tr>
              <a:tr h="340302">
                <a:tc>
                  <a:txBody>
                    <a:bodyPr/>
                    <a:lstStyle/>
                    <a:p>
                      <a:r>
                        <a:rPr lang="en-US" sz="1200" b="0" dirty="0">
                          <a:latin typeface="Kievit Offc Medium" panose="020B0604030101020102" pitchFamily="34" charset="0"/>
                        </a:rPr>
                        <a:t>Seek input from friends or family members</a:t>
                      </a:r>
                      <a:endParaRPr lang="en-US" sz="1050" dirty="0">
                        <a:latin typeface="Kievit Offc Medium" panose="020B0604030101020102" pitchFamily="34" charset="0"/>
                      </a:endParaRPr>
                    </a:p>
                  </a:txBody>
                  <a:tcPr/>
                </a:tc>
                <a:tc>
                  <a:txBody>
                    <a:bodyPr/>
                    <a:lstStyle/>
                    <a:p>
                      <a:endParaRPr lang="en-US" dirty="0">
                        <a:latin typeface="Kievit Offc Medium" panose="020B0604030101020102" pitchFamily="34" charset="0"/>
                      </a:endParaRPr>
                    </a:p>
                  </a:txBody>
                  <a:tcPr/>
                </a:tc>
                <a:tc>
                  <a:txBody>
                    <a:bodyPr/>
                    <a:lstStyle/>
                    <a:p>
                      <a:endParaRPr lang="en-US">
                        <a:latin typeface="Kievit Offc Medium" panose="020B0604030101020102" pitchFamily="34" charset="0"/>
                      </a:endParaRPr>
                    </a:p>
                  </a:txBody>
                  <a:tcPr/>
                </a:tc>
                <a:tc>
                  <a:txBody>
                    <a:bodyPr/>
                    <a:lstStyle/>
                    <a:p>
                      <a:endParaRPr lang="en-US">
                        <a:latin typeface="Kievit Offc Medium" panose="020B0604030101020102" pitchFamily="34" charset="0"/>
                      </a:endParaRPr>
                    </a:p>
                  </a:txBody>
                  <a:tcPr/>
                </a:tc>
                <a:extLst>
                  <a:ext uri="{0D108BD9-81ED-4DB2-BD59-A6C34878D82A}">
                    <a16:rowId xmlns:a16="http://schemas.microsoft.com/office/drawing/2014/main" val="1222944843"/>
                  </a:ext>
                </a:extLst>
              </a:tr>
              <a:tr h="577554">
                <a:tc>
                  <a:txBody>
                    <a:bodyPr/>
                    <a:lstStyle/>
                    <a:p>
                      <a:r>
                        <a:rPr lang="en-US" sz="1200" dirty="0">
                          <a:latin typeface="Kievit Offc Medium" panose="020B0604030101020102" pitchFamily="34" charset="0"/>
                        </a:rPr>
                        <a:t>Attend</a:t>
                      </a:r>
                      <a:r>
                        <a:rPr lang="en-US" sz="1200" baseline="0" dirty="0">
                          <a:latin typeface="Kievit Offc Medium" panose="020B0604030101020102" pitchFamily="34" charset="0"/>
                        </a:rPr>
                        <a:t> an open house, info session, or event for a major interest (</a:t>
                      </a:r>
                      <a:r>
                        <a:rPr lang="en-US" sz="1000" baseline="0" dirty="0">
                          <a:latin typeface="Kievit Offc Medium" panose="020B0604030101020102" pitchFamily="34" charset="0"/>
                        </a:rPr>
                        <a:t>e.g. Fridays in Austin, Undergrad Engineering Expo - </a:t>
                      </a:r>
                      <a:r>
                        <a:rPr lang="en-US" sz="1000" baseline="0" dirty="0">
                          <a:latin typeface="Kievit Offc Medium" panose="020B0604030101020102" pitchFamily="34" charset="0"/>
                          <a:hlinkClick r:id="rId4"/>
                        </a:rPr>
                        <a:t>https://uesp.oregonstate.edu/exploring</a:t>
                      </a:r>
                      <a:r>
                        <a:rPr lang="en-US" sz="1000" baseline="0" dirty="0">
                          <a:latin typeface="Kievit Offc Medium" panose="020B0604030101020102" pitchFamily="34" charset="0"/>
                        </a:rPr>
                        <a:t>)</a:t>
                      </a:r>
                    </a:p>
                    <a:p>
                      <a:endParaRPr lang="en-US" sz="1200" dirty="0">
                        <a:latin typeface="Kievit Offc Medium" panose="020B0604030101020102" pitchFamily="34" charset="0"/>
                      </a:endParaRPr>
                    </a:p>
                  </a:txBody>
                  <a:tcPr/>
                </a:tc>
                <a:tc>
                  <a:txBody>
                    <a:bodyPr/>
                    <a:lstStyle/>
                    <a:p>
                      <a:endParaRPr lang="en-US" sz="1200" dirty="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extLst>
                  <a:ext uri="{0D108BD9-81ED-4DB2-BD59-A6C34878D82A}">
                    <a16:rowId xmlns:a16="http://schemas.microsoft.com/office/drawing/2014/main" val="2918187390"/>
                  </a:ext>
                </a:extLst>
              </a:tr>
              <a:tr h="327951">
                <a:tc>
                  <a:txBody>
                    <a:bodyPr/>
                    <a:lstStyle/>
                    <a:p>
                      <a:r>
                        <a:rPr lang="en-US" sz="1200" dirty="0">
                          <a:latin typeface="Kievit Offc Medium" panose="020B0604030101020102" pitchFamily="34" charset="0"/>
                        </a:rPr>
                        <a:t>Attend</a:t>
                      </a:r>
                      <a:r>
                        <a:rPr lang="en-US" sz="1200" baseline="0" dirty="0">
                          <a:latin typeface="Kievit Offc Medium" panose="020B0604030101020102" pitchFamily="34" charset="0"/>
                        </a:rPr>
                        <a:t> a Career Fair or Expo : </a:t>
                      </a:r>
                      <a:r>
                        <a:rPr lang="en-US" sz="1200" baseline="0" dirty="0">
                          <a:latin typeface="Kievit Offc Medium" panose="020B0604030101020102" pitchFamily="34" charset="0"/>
                          <a:hlinkClick r:id="rId5"/>
                        </a:rPr>
                        <a:t>https://career.oregonstate.edu/career-fairs</a:t>
                      </a:r>
                      <a:r>
                        <a:rPr lang="en-US" sz="1200" baseline="0" dirty="0">
                          <a:latin typeface="Kievit Offc Medium" panose="020B0604030101020102" pitchFamily="34" charset="0"/>
                        </a:rPr>
                        <a:t> </a:t>
                      </a:r>
                      <a:endParaRPr lang="en-US" sz="1200" dirty="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extLst>
                  <a:ext uri="{0D108BD9-81ED-4DB2-BD59-A6C34878D82A}">
                    <a16:rowId xmlns:a16="http://schemas.microsoft.com/office/drawing/2014/main" val="3015140887"/>
                  </a:ext>
                </a:extLst>
              </a:tr>
              <a:tr h="440649">
                <a:tc>
                  <a:txBody>
                    <a:bodyPr/>
                    <a:lstStyle/>
                    <a:p>
                      <a:r>
                        <a:rPr lang="en-US" sz="1200" dirty="0">
                          <a:latin typeface="Kievit Offc Medium" panose="020B0604030101020102" pitchFamily="34" charset="0"/>
                          <a:hlinkClick r:id="rId6"/>
                        </a:rPr>
                        <a:t>Take a class</a:t>
                      </a:r>
                      <a:r>
                        <a:rPr lang="en-US" sz="1200" baseline="0" dirty="0">
                          <a:latin typeface="Kievit Offc Medium" panose="020B0604030101020102" pitchFamily="34" charset="0"/>
                          <a:hlinkClick r:id="rId6"/>
                        </a:rPr>
                        <a:t> (or classes) specifically to learn more about a major of interest</a:t>
                      </a:r>
                      <a:endParaRPr lang="en-US" sz="1200" dirty="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tc>
                  <a:txBody>
                    <a:bodyPr/>
                    <a:lstStyle/>
                    <a:p>
                      <a:endParaRPr lang="en-US" sz="1200" dirty="0">
                        <a:latin typeface="Kievit Offc Medium" panose="020B0604030101020102" pitchFamily="34" charset="0"/>
                      </a:endParaRPr>
                    </a:p>
                  </a:txBody>
                  <a:tcPr/>
                </a:tc>
                <a:extLst>
                  <a:ext uri="{0D108BD9-81ED-4DB2-BD59-A6C34878D82A}">
                    <a16:rowId xmlns:a16="http://schemas.microsoft.com/office/drawing/2014/main" val="2169023835"/>
                  </a:ext>
                </a:extLst>
              </a:tr>
              <a:tr h="448954">
                <a:tc>
                  <a:txBody>
                    <a:bodyPr/>
                    <a:lstStyle/>
                    <a:p>
                      <a:r>
                        <a:rPr lang="en-US" sz="1200" dirty="0">
                          <a:latin typeface="Kievit Offc Medium" panose="020B0604030101020102" pitchFamily="34" charset="0"/>
                        </a:rPr>
                        <a:t>Review the </a:t>
                      </a:r>
                      <a:r>
                        <a:rPr lang="en-US" sz="1200" dirty="0">
                          <a:latin typeface="Kievit Offc Medium" panose="020B0604030101020102" pitchFamily="34" charset="0"/>
                          <a:hlinkClick r:id="rId7"/>
                        </a:rPr>
                        <a:t>online catalog</a:t>
                      </a:r>
                      <a:r>
                        <a:rPr lang="en-US" sz="1200" dirty="0">
                          <a:latin typeface="Kievit Offc Medium" panose="020B0604030101020102" pitchFamily="34" charset="0"/>
                        </a:rPr>
                        <a:t> and/or department</a:t>
                      </a:r>
                      <a:r>
                        <a:rPr lang="en-US" sz="1200" baseline="0" dirty="0">
                          <a:latin typeface="Kievit Offc Medium" panose="020B0604030101020102" pitchFamily="34" charset="0"/>
                        </a:rPr>
                        <a:t> web sites</a:t>
                      </a:r>
                      <a:r>
                        <a:rPr lang="en-US" sz="1200" dirty="0">
                          <a:latin typeface="Kievit Offc Medium" panose="020B0604030101020102" pitchFamily="34" charset="0"/>
                        </a:rPr>
                        <a:t> to</a:t>
                      </a:r>
                      <a:r>
                        <a:rPr lang="en-US" sz="1200" baseline="0" dirty="0">
                          <a:latin typeface="Kievit Offc Medium" panose="020B0604030101020102" pitchFamily="34" charset="0"/>
                        </a:rPr>
                        <a:t> learn more about a major of interest</a:t>
                      </a:r>
                      <a:endParaRPr lang="en-US" sz="1200" dirty="0">
                        <a:latin typeface="Kievit Offc Medium" panose="020B0604030101020102" pitchFamily="34" charset="0"/>
                      </a:endParaRPr>
                    </a:p>
                  </a:txBody>
                  <a:tcPr/>
                </a:tc>
                <a:tc>
                  <a:txBody>
                    <a:bodyPr/>
                    <a:lstStyle/>
                    <a:p>
                      <a:endParaRPr lang="en-US" sz="1200" dirty="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tc>
                  <a:txBody>
                    <a:bodyPr/>
                    <a:lstStyle/>
                    <a:p>
                      <a:endParaRPr lang="en-US" sz="1200" dirty="0">
                        <a:latin typeface="Kievit Offc Medium" panose="020B0604030101020102" pitchFamily="34" charset="0"/>
                      </a:endParaRPr>
                    </a:p>
                  </a:txBody>
                  <a:tcPr/>
                </a:tc>
                <a:extLst>
                  <a:ext uri="{0D108BD9-81ED-4DB2-BD59-A6C34878D82A}">
                    <a16:rowId xmlns:a16="http://schemas.microsoft.com/office/drawing/2014/main" val="1123569493"/>
                  </a:ext>
                </a:extLst>
              </a:tr>
              <a:tr h="304905">
                <a:tc>
                  <a:txBody>
                    <a:bodyPr/>
                    <a:lstStyle/>
                    <a:p>
                      <a:r>
                        <a:rPr lang="en-US" sz="1200" dirty="0">
                          <a:latin typeface="Kievit Offc Medium" panose="020B0604030101020102" pitchFamily="34" charset="0"/>
                          <a:hlinkClick r:id="rId8"/>
                        </a:rPr>
                        <a:t>Complet</a:t>
                      </a:r>
                      <a:r>
                        <a:rPr lang="en-US" sz="1200" baseline="0" dirty="0">
                          <a:latin typeface="Kievit Offc Medium" panose="020B0604030101020102" pitchFamily="34" charset="0"/>
                          <a:hlinkClick r:id="rId8"/>
                        </a:rPr>
                        <a:t>e an informational interview</a:t>
                      </a:r>
                      <a:r>
                        <a:rPr lang="en-US" sz="1200" baseline="0" dirty="0">
                          <a:latin typeface="Kievit Offc Medium" panose="020B0604030101020102" pitchFamily="34" charset="0"/>
                        </a:rPr>
                        <a:t> </a:t>
                      </a:r>
                      <a:endParaRPr lang="en-US" sz="1200" dirty="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tc>
                  <a:txBody>
                    <a:bodyPr/>
                    <a:lstStyle/>
                    <a:p>
                      <a:endParaRPr lang="en-US" sz="1200" dirty="0">
                        <a:latin typeface="Kievit Offc Medium" panose="020B0604030101020102" pitchFamily="34" charset="0"/>
                      </a:endParaRPr>
                    </a:p>
                  </a:txBody>
                  <a:tcPr/>
                </a:tc>
                <a:extLst>
                  <a:ext uri="{0D108BD9-81ED-4DB2-BD59-A6C34878D82A}">
                    <a16:rowId xmlns:a16="http://schemas.microsoft.com/office/drawing/2014/main" val="1566831474"/>
                  </a:ext>
                </a:extLst>
              </a:tr>
              <a:tr h="330298">
                <a:tc>
                  <a:txBody>
                    <a:bodyPr/>
                    <a:lstStyle/>
                    <a:p>
                      <a:r>
                        <a:rPr lang="en-US" sz="1200" dirty="0">
                          <a:latin typeface="Kievit Offc Medium" panose="020B0604030101020102" pitchFamily="34" charset="0"/>
                          <a:hlinkClick r:id="rId9"/>
                        </a:rPr>
                        <a:t>Engage in a job shadow for a career area of interest</a:t>
                      </a:r>
                      <a:endParaRPr lang="en-US" sz="1200" dirty="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tc>
                  <a:txBody>
                    <a:bodyPr/>
                    <a:lstStyle/>
                    <a:p>
                      <a:endParaRPr lang="en-US" sz="1200" dirty="0">
                        <a:latin typeface="Kievit Offc Medium" panose="020B0604030101020102" pitchFamily="34" charset="0"/>
                      </a:endParaRPr>
                    </a:p>
                  </a:txBody>
                  <a:tcPr/>
                </a:tc>
                <a:extLst>
                  <a:ext uri="{0D108BD9-81ED-4DB2-BD59-A6C34878D82A}">
                    <a16:rowId xmlns:a16="http://schemas.microsoft.com/office/drawing/2014/main" val="118301873"/>
                  </a:ext>
                </a:extLst>
              </a:tr>
              <a:tr h="705038">
                <a:tc>
                  <a:txBody>
                    <a:bodyPr/>
                    <a:lstStyle/>
                    <a:p>
                      <a:r>
                        <a:rPr lang="en-US" sz="1200" dirty="0">
                          <a:latin typeface="Kievit Offc Medium" panose="020B0604030101020102" pitchFamily="34" charset="0"/>
                        </a:rPr>
                        <a:t>Use resources on the UESP</a:t>
                      </a:r>
                      <a:r>
                        <a:rPr lang="en-US" sz="1200" baseline="0" dirty="0">
                          <a:latin typeface="Kievit Offc Medium" panose="020B0604030101020102" pitchFamily="34" charset="0"/>
                        </a:rPr>
                        <a:t> web site </a:t>
                      </a:r>
                      <a:r>
                        <a:rPr lang="en-US" sz="1000" baseline="0" dirty="0">
                          <a:latin typeface="Kievit Offc Medium" panose="020B0604030101020102" pitchFamily="34" charset="0"/>
                        </a:rPr>
                        <a:t>(O*NET, Occupational Outlook Handbook,)  - </a:t>
                      </a:r>
                      <a:r>
                        <a:rPr lang="en-US" sz="1000" baseline="0" dirty="0">
                          <a:latin typeface="Kievit Offc Medium" panose="020B0604030101020102" pitchFamily="34" charset="0"/>
                          <a:hlinkClick r:id="rId4"/>
                        </a:rPr>
                        <a:t>https://uesp.oregonstate.edu/exploring</a:t>
                      </a:r>
                      <a:endParaRPr lang="en-US" sz="1000" dirty="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tc>
                  <a:txBody>
                    <a:bodyPr/>
                    <a:lstStyle/>
                    <a:p>
                      <a:endParaRPr lang="en-US" sz="1200" dirty="0">
                        <a:latin typeface="Kievit Offc Medium" panose="020B0604030101020102" pitchFamily="34" charset="0"/>
                      </a:endParaRPr>
                    </a:p>
                  </a:txBody>
                  <a:tcPr/>
                </a:tc>
                <a:extLst>
                  <a:ext uri="{0D108BD9-81ED-4DB2-BD59-A6C34878D82A}">
                    <a16:rowId xmlns:a16="http://schemas.microsoft.com/office/drawing/2014/main" val="1363716699"/>
                  </a:ext>
                </a:extLst>
              </a:tr>
              <a:tr h="440649">
                <a:tc>
                  <a:txBody>
                    <a:bodyPr/>
                    <a:lstStyle/>
                    <a:p>
                      <a:r>
                        <a:rPr lang="en-US" sz="1200" dirty="0">
                          <a:latin typeface="Kievit Offc Medium" panose="020B0604030101020102" pitchFamily="34" charset="0"/>
                          <a:hlinkClick r:id="rId10"/>
                        </a:rPr>
                        <a:t>Join a student organization related to a major of</a:t>
                      </a:r>
                      <a:r>
                        <a:rPr lang="en-US" sz="1200" baseline="0" dirty="0">
                          <a:latin typeface="Kievit Offc Medium" panose="020B0604030101020102" pitchFamily="34" charset="0"/>
                          <a:hlinkClick r:id="rId10"/>
                        </a:rPr>
                        <a:t> </a:t>
                      </a:r>
                      <a:r>
                        <a:rPr lang="en-US" sz="1200" dirty="0">
                          <a:latin typeface="Kievit Offc Medium" panose="020B0604030101020102" pitchFamily="34" charset="0"/>
                          <a:hlinkClick r:id="rId10"/>
                        </a:rPr>
                        <a:t>interest</a:t>
                      </a:r>
                      <a:endParaRPr lang="en-US" sz="1200" dirty="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tc>
                  <a:txBody>
                    <a:bodyPr/>
                    <a:lstStyle/>
                    <a:p>
                      <a:endParaRPr lang="en-US" sz="1200" dirty="0">
                        <a:latin typeface="Kievit Offc Medium" panose="020B0604030101020102" pitchFamily="34" charset="0"/>
                      </a:endParaRPr>
                    </a:p>
                  </a:txBody>
                  <a:tcPr/>
                </a:tc>
                <a:extLst>
                  <a:ext uri="{0D108BD9-81ED-4DB2-BD59-A6C34878D82A}">
                    <a16:rowId xmlns:a16="http://schemas.microsoft.com/office/drawing/2014/main" val="1085654593"/>
                  </a:ext>
                </a:extLst>
              </a:tr>
              <a:tr h="440649">
                <a:tc>
                  <a:txBody>
                    <a:bodyPr/>
                    <a:lstStyle/>
                    <a:p>
                      <a:r>
                        <a:rPr lang="en-US" sz="1200" dirty="0">
                          <a:latin typeface="Kievit Offc Medium" panose="020B0604030101020102" pitchFamily="34" charset="0"/>
                          <a:hlinkClick r:id="rId11"/>
                        </a:rPr>
                        <a:t>Participate in a service learning (or community service)</a:t>
                      </a:r>
                      <a:r>
                        <a:rPr lang="en-US" sz="1200" baseline="0" dirty="0">
                          <a:latin typeface="Kievit Offc Medium" panose="020B0604030101020102" pitchFamily="34" charset="0"/>
                          <a:hlinkClick r:id="rId11"/>
                        </a:rPr>
                        <a:t> project</a:t>
                      </a:r>
                      <a:endParaRPr lang="en-US" sz="1200" dirty="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tc>
                  <a:txBody>
                    <a:bodyPr/>
                    <a:lstStyle/>
                    <a:p>
                      <a:endParaRPr lang="en-US" sz="1200" dirty="0">
                        <a:latin typeface="Kievit Offc Medium" panose="020B0604030101020102" pitchFamily="34" charset="0"/>
                      </a:endParaRPr>
                    </a:p>
                  </a:txBody>
                  <a:tcPr/>
                </a:tc>
                <a:extLst>
                  <a:ext uri="{0D108BD9-81ED-4DB2-BD59-A6C34878D82A}">
                    <a16:rowId xmlns:a16="http://schemas.microsoft.com/office/drawing/2014/main" val="1529794730"/>
                  </a:ext>
                </a:extLst>
              </a:tr>
              <a:tr h="440649">
                <a:tc>
                  <a:txBody>
                    <a:bodyPr/>
                    <a:lstStyle/>
                    <a:p>
                      <a:r>
                        <a:rPr lang="en-US" sz="1200" dirty="0">
                          <a:latin typeface="Kievit Offc Medium" panose="020B0604030101020102" pitchFamily="34" charset="0"/>
                        </a:rPr>
                        <a:t>Other:</a:t>
                      </a:r>
                    </a:p>
                    <a:p>
                      <a:endParaRPr lang="en-US" sz="1200" dirty="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tc>
                  <a:txBody>
                    <a:bodyPr/>
                    <a:lstStyle/>
                    <a:p>
                      <a:endParaRPr lang="en-US" sz="1200">
                        <a:latin typeface="Kievit Offc Medium" panose="020B0604030101020102" pitchFamily="34" charset="0"/>
                      </a:endParaRPr>
                    </a:p>
                  </a:txBody>
                  <a:tcPr/>
                </a:tc>
                <a:tc>
                  <a:txBody>
                    <a:bodyPr/>
                    <a:lstStyle/>
                    <a:p>
                      <a:endParaRPr lang="en-US" sz="1200" dirty="0">
                        <a:latin typeface="Kievit Offc Medium" panose="020B0604030101020102" pitchFamily="34" charset="0"/>
                      </a:endParaRPr>
                    </a:p>
                  </a:txBody>
                  <a:tcPr/>
                </a:tc>
                <a:extLst>
                  <a:ext uri="{0D108BD9-81ED-4DB2-BD59-A6C34878D82A}">
                    <a16:rowId xmlns:a16="http://schemas.microsoft.com/office/drawing/2014/main" val="3165399343"/>
                  </a:ext>
                </a:extLst>
              </a:tr>
            </a:tbl>
          </a:graphicData>
        </a:graphic>
      </p:graphicFrame>
      <p:sp>
        <p:nvSpPr>
          <p:cNvPr id="5" name="TextBox 4"/>
          <p:cNvSpPr txBox="1"/>
          <p:nvPr/>
        </p:nvSpPr>
        <p:spPr>
          <a:xfrm>
            <a:off x="455455" y="6596743"/>
            <a:ext cx="6861490" cy="1384995"/>
          </a:xfrm>
          <a:prstGeom prst="rect">
            <a:avLst/>
          </a:prstGeom>
          <a:noFill/>
        </p:spPr>
        <p:txBody>
          <a:bodyPr wrap="square" rtlCol="0">
            <a:spAutoFit/>
          </a:bodyPr>
          <a:lstStyle/>
          <a:p>
            <a:r>
              <a:rPr lang="en-US" sz="1200" b="1" dirty="0">
                <a:latin typeface="Kievit Offc Medium" panose="020B0604030101020102" pitchFamily="34" charset="0"/>
              </a:rPr>
              <a:t>Reflection:</a:t>
            </a:r>
          </a:p>
          <a:p>
            <a:pPr marL="228600" indent="-228600">
              <a:buAutoNum type="arabicPeriod"/>
            </a:pPr>
            <a:r>
              <a:rPr lang="en-US" sz="1200" dirty="0">
                <a:latin typeface="Kievit Offc Medium" panose="020B0604030101020102" pitchFamily="34" charset="0"/>
              </a:rPr>
              <a:t>What have you learned from these exploration experiences?</a:t>
            </a:r>
          </a:p>
          <a:p>
            <a:pPr marL="228600" indent="-228600">
              <a:buAutoNum type="arabicPeriod"/>
            </a:pPr>
            <a:r>
              <a:rPr lang="en-US" sz="1200" dirty="0">
                <a:latin typeface="Kievit Offc Medium" panose="020B0604030101020102" pitchFamily="34" charset="0"/>
              </a:rPr>
              <a:t>Which experiences did you enjoy? What was helpful about those particular experiences?</a:t>
            </a:r>
          </a:p>
          <a:p>
            <a:pPr marL="228600" indent="-228600">
              <a:buAutoNum type="arabicPeriod"/>
            </a:pPr>
            <a:r>
              <a:rPr lang="en-US" sz="1200" dirty="0">
                <a:latin typeface="Kievit Offc Medium" panose="020B0604030101020102" pitchFamily="34" charset="0"/>
              </a:rPr>
              <a:t>In what ways have these experiences matched up with your interests? Your skills? Your values? Your personality?</a:t>
            </a:r>
          </a:p>
          <a:p>
            <a:pPr marL="228600" indent="-228600">
              <a:buAutoNum type="arabicPeriod"/>
            </a:pPr>
            <a:r>
              <a:rPr lang="en-US" sz="1200" dirty="0">
                <a:latin typeface="Kievit Offc Medium" panose="020B0604030101020102" pitchFamily="34" charset="0"/>
              </a:rPr>
              <a:t>What unanswered questions do you still have about the specific majors you’ve been exploring at OSU?</a:t>
            </a:r>
          </a:p>
        </p:txBody>
      </p:sp>
    </p:spTree>
    <p:extLst>
      <p:ext uri="{BB962C8B-B14F-4D97-AF65-F5344CB8AC3E}">
        <p14:creationId xmlns:p14="http://schemas.microsoft.com/office/powerpoint/2010/main" val="87148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1E88C23-FD2C-7927-A117-3EDCB99295E4}"/>
              </a:ext>
            </a:extLst>
          </p:cNvPr>
          <p:cNvSpPr txBox="1"/>
          <p:nvPr/>
        </p:nvSpPr>
        <p:spPr>
          <a:xfrm>
            <a:off x="728663" y="1157288"/>
            <a:ext cx="6657975" cy="8340745"/>
          </a:xfrm>
          <a:prstGeom prst="rect">
            <a:avLst/>
          </a:prstGeom>
          <a:noFill/>
        </p:spPr>
        <p:txBody>
          <a:bodyPr wrap="square" rtlCol="0">
            <a:spAutoFit/>
          </a:bodyPr>
          <a:lstStyle/>
          <a:p>
            <a:pPr algn="ctr"/>
            <a:r>
              <a:rPr lang="en-US" sz="2000" b="1" dirty="0">
                <a:effectLst/>
                <a:latin typeface="Kievit Offc" panose="020B0504030101020102" pitchFamily="34" charset="0"/>
                <a:ea typeface="Times New Roman" panose="02020603050405020304" pitchFamily="18" charset="0"/>
              </a:rPr>
              <a:t>Exploration This Week </a:t>
            </a:r>
          </a:p>
          <a:p>
            <a:pPr algn="ctr"/>
            <a:endParaRPr lang="en-US" sz="2000" b="1" dirty="0">
              <a:effectLst/>
              <a:latin typeface="Kievit Offc" panose="020B0504030101020102" pitchFamily="34" charset="0"/>
              <a:ea typeface="Times New Roman" panose="02020603050405020304" pitchFamily="18" charset="0"/>
            </a:endParaRPr>
          </a:p>
          <a:p>
            <a:endParaRPr lang="en-US" sz="1400" b="1" dirty="0">
              <a:latin typeface="Kievit Offc" panose="020B0504030101020102" pitchFamily="34" charset="0"/>
              <a:ea typeface="Times New Roman" panose="02020603050405020304" pitchFamily="18" charset="0"/>
            </a:endParaRPr>
          </a:p>
          <a:p>
            <a:endParaRPr lang="en-US" sz="1400" b="1" dirty="0">
              <a:effectLst/>
              <a:latin typeface="Kievit Offc" panose="020B0504030101020102" pitchFamily="34" charset="0"/>
              <a:ea typeface="Times New Roman" panose="02020603050405020304" pitchFamily="18" charset="0"/>
            </a:endParaRPr>
          </a:p>
          <a:p>
            <a:pPr algn="ctr"/>
            <a:endParaRPr lang="en-US" sz="1400" b="1" dirty="0">
              <a:latin typeface="Kievit Offc" panose="020B0504030101020102" pitchFamily="34" charset="0"/>
              <a:ea typeface="Times New Roman" panose="02020603050405020304" pitchFamily="18" charset="0"/>
            </a:endParaRPr>
          </a:p>
          <a:p>
            <a:endParaRPr lang="en-US" sz="1400" b="1" dirty="0">
              <a:effectLst/>
              <a:latin typeface="Kievit Offc" panose="020B0504030101020102" pitchFamily="34" charset="0"/>
              <a:ea typeface="Times New Roman" panose="02020603050405020304" pitchFamily="18" charset="0"/>
            </a:endParaRPr>
          </a:p>
          <a:p>
            <a:endParaRPr lang="en-US" sz="1400" b="1" dirty="0">
              <a:latin typeface="Kievit Offc" panose="020B0504030101020102" pitchFamily="34" charset="0"/>
              <a:ea typeface="Times New Roman" panose="02020603050405020304" pitchFamily="18" charset="0"/>
            </a:endParaRPr>
          </a:p>
          <a:p>
            <a:endParaRPr lang="en-US" sz="1400" b="1" dirty="0">
              <a:effectLst/>
              <a:latin typeface="Kievit Offc" panose="020B0504030101020102" pitchFamily="34" charset="0"/>
              <a:ea typeface="Times New Roman" panose="02020603050405020304" pitchFamily="18" charset="0"/>
            </a:endParaRPr>
          </a:p>
          <a:p>
            <a:endParaRPr lang="en-US" sz="1400" b="1" dirty="0">
              <a:latin typeface="Kievit Offc" panose="020B0504030101020102" pitchFamily="34" charset="0"/>
              <a:ea typeface="Times New Roman" panose="02020603050405020304" pitchFamily="18" charset="0"/>
            </a:endParaRPr>
          </a:p>
          <a:p>
            <a:endParaRPr lang="en-US" sz="1400" b="1" dirty="0">
              <a:effectLst/>
              <a:latin typeface="Kievit Offc" panose="020B0504030101020102" pitchFamily="34" charset="0"/>
              <a:ea typeface="Times New Roman" panose="02020603050405020304" pitchFamily="18" charset="0"/>
            </a:endParaRPr>
          </a:p>
          <a:p>
            <a:endParaRPr lang="en-US" sz="1400" b="1" dirty="0">
              <a:effectLst/>
              <a:latin typeface="Kievit Offc" panose="020B0504030101020102" pitchFamily="34" charset="0"/>
              <a:ea typeface="Times New Roman" panose="02020603050405020304" pitchFamily="18" charset="0"/>
            </a:endParaRPr>
          </a:p>
          <a:p>
            <a:pPr algn="ctr"/>
            <a:endParaRPr lang="en-US" sz="2000" dirty="0">
              <a:effectLst/>
              <a:latin typeface="Times New Roman" panose="02020603050405020304" pitchFamily="18" charset="0"/>
              <a:ea typeface="Times New Roman" panose="02020603050405020304" pitchFamily="18" charset="0"/>
            </a:endParaRPr>
          </a:p>
          <a:p>
            <a:pPr algn="ct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Kievit Offc" panose="020B0504030101020102" pitchFamily="34" charset="0"/>
              <a:ea typeface="Calibri" panose="020F0502020204030204" pitchFamily="34" charset="0"/>
              <a:cs typeface="Times New Roman" panose="02020603050405020304" pitchFamily="18" charset="0"/>
            </a:endParaRPr>
          </a:p>
          <a:p>
            <a:pPr algn="ctr"/>
            <a:r>
              <a:rPr lang="en-US" dirty="0">
                <a:latin typeface="Kievit Offc" panose="020B0504030101020102" pitchFamily="34" charset="0"/>
                <a:ea typeface="Calibri" panose="020F0502020204030204" pitchFamily="34" charset="0"/>
                <a:cs typeface="Times New Roman" panose="02020603050405020304" pitchFamily="18" charset="0"/>
                <a:hlinkClick r:id="rId3"/>
              </a:rPr>
              <a:t>https://uesp.oregonstate.edu/exploring</a:t>
            </a:r>
            <a:endParaRPr lang="en-US" sz="1800" dirty="0">
              <a:effectLst/>
              <a:latin typeface="Kievit Offc" panose="020B0504030101020102"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Kievit Offc" panose="020B0504030101020102" pitchFamily="34" charset="0"/>
                <a:ea typeface="Calibri" panose="020F0502020204030204" pitchFamily="34" charset="0"/>
                <a:cs typeface="Times New Roman" panose="02020603050405020304" pitchFamily="18" charset="0"/>
              </a:rPr>
              <a:t>Interest comes with experience, so we are constantly on the lookout for events and opportunities that UESP students can use to get perspectives and insight on different majors and careers.  We include information about these upcoming events on our “Exploration This Week” website.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Kievit Offc" panose="020B0504030101020102"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Kievit Offc" panose="020B0504030101020102" pitchFamily="34" charset="0"/>
                <a:ea typeface="Calibri" panose="020F0502020204030204" pitchFamily="34" charset="0"/>
                <a:cs typeface="Times New Roman" panose="02020603050405020304" pitchFamily="18" charset="0"/>
              </a:rPr>
              <a:t>At the beginning of each week during the term, we’ll send you a message to your Oregon State Email address that highlights any upcoming deadlines or important information about advising and registration, and we include a link to the Exploration This Week website with bullet points on the good exploration events for that week. </a:t>
            </a:r>
            <a:r>
              <a:rPr lang="en-US" sz="1800" b="1" i="1" dirty="0">
                <a:effectLst/>
                <a:latin typeface="Kievit Offc" panose="020B0504030101020102" pitchFamily="34" charset="0"/>
                <a:ea typeface="Calibri" panose="020F0502020204030204" pitchFamily="34" charset="0"/>
                <a:cs typeface="Times New Roman" panose="02020603050405020304" pitchFamily="18" charset="0"/>
              </a:rPr>
              <a:t>Please read this email</a:t>
            </a:r>
            <a:r>
              <a:rPr lang="en-US" sz="1800" b="1" dirty="0">
                <a:effectLst/>
                <a:latin typeface="Kievit Offc" panose="020B0504030101020102" pitchFamily="34" charset="0"/>
                <a:ea typeface="Calibri" panose="020F0502020204030204" pitchFamily="34" charset="0"/>
                <a:cs typeface="Times New Roman" panose="02020603050405020304" pitchFamily="18" charset="0"/>
              </a:rPr>
              <a:t>!</a:t>
            </a:r>
            <a:r>
              <a:rPr lang="en-US" sz="1800" dirty="0">
                <a:effectLst/>
                <a:latin typeface="Kievit Offc" panose="020B0504030101020102" pitchFamily="34" charset="0"/>
                <a:ea typeface="Calibri" panose="020F0502020204030204" pitchFamily="34" charset="0"/>
                <a:cs typeface="Times New Roman" panose="02020603050405020304" pitchFamily="18" charset="0"/>
              </a:rPr>
              <a:t> We keep it short and sweet, but we want to keep you informed on exploration opportunities.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Kievit Offc" panose="020B0504030101020102" pitchFamily="34" charset="0"/>
            </a:endParaRPr>
          </a:p>
          <a:p>
            <a:pPr algn="ctr"/>
            <a:endParaRPr lang="en-US" dirty="0">
              <a:latin typeface="Kievit Offc" panose="020B0504030101020102" pitchFamily="34" charset="0"/>
            </a:endParaRPr>
          </a:p>
        </p:txBody>
      </p:sp>
      <p:pic>
        <p:nvPicPr>
          <p:cNvPr id="4" name="Picture 3" descr="Logo&#10;&#10;Description automatically generated">
            <a:extLst>
              <a:ext uri="{FF2B5EF4-FFF2-40B4-BE49-F238E27FC236}">
                <a16:creationId xmlns:a16="http://schemas.microsoft.com/office/drawing/2014/main" id="{0934BCBD-C262-7F02-8A10-E207EC7A96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4737" y="1690092"/>
            <a:ext cx="3082925" cy="2750820"/>
          </a:xfrm>
          <a:prstGeom prst="rect">
            <a:avLst/>
          </a:prstGeom>
        </p:spPr>
      </p:pic>
    </p:spTree>
    <p:extLst>
      <p:ext uri="{BB962C8B-B14F-4D97-AF65-F5344CB8AC3E}">
        <p14:creationId xmlns:p14="http://schemas.microsoft.com/office/powerpoint/2010/main" val="11448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1E88C23-FD2C-7927-A117-3EDCB99295E4}"/>
              </a:ext>
            </a:extLst>
          </p:cNvPr>
          <p:cNvSpPr txBox="1"/>
          <p:nvPr/>
        </p:nvSpPr>
        <p:spPr>
          <a:xfrm>
            <a:off x="228600" y="686752"/>
            <a:ext cx="7543800" cy="10464403"/>
          </a:xfrm>
          <a:prstGeom prst="rect">
            <a:avLst/>
          </a:prstGeom>
          <a:noFill/>
        </p:spPr>
        <p:txBody>
          <a:bodyPr wrap="square" rtlCol="0">
            <a:spAutoFit/>
          </a:bodyPr>
          <a:lstStyle/>
          <a:p>
            <a:pPr algn="ctr"/>
            <a:endParaRPr lang="en-US" sz="2000" b="1" dirty="0">
              <a:effectLst/>
              <a:latin typeface="Kievit Offc" panose="020B0504030101020102" pitchFamily="34" charset="0"/>
              <a:ea typeface="Times New Roman" panose="02020603050405020304" pitchFamily="18" charset="0"/>
            </a:endParaRPr>
          </a:p>
          <a:p>
            <a:endParaRPr lang="en-US" sz="1400" b="1" dirty="0">
              <a:latin typeface="Kievit Offc" panose="020B0504030101020102" pitchFamily="34" charset="0"/>
              <a:ea typeface="Times New Roman" panose="02020603050405020304" pitchFamily="18" charset="0"/>
            </a:endParaRPr>
          </a:p>
          <a:p>
            <a:endParaRPr lang="en-US" sz="1400" b="1" dirty="0">
              <a:effectLst/>
              <a:latin typeface="Kievit Offc" panose="020B0504030101020102" pitchFamily="34" charset="0"/>
              <a:ea typeface="Times New Roman" panose="02020603050405020304" pitchFamily="18" charset="0"/>
            </a:endParaRPr>
          </a:p>
          <a:p>
            <a:pPr algn="ctr"/>
            <a:endParaRPr lang="en-US" sz="1400" b="1" dirty="0">
              <a:latin typeface="Kievit Offc" panose="020B0504030101020102" pitchFamily="34" charset="0"/>
              <a:ea typeface="Times New Roman" panose="02020603050405020304" pitchFamily="18" charset="0"/>
            </a:endParaRPr>
          </a:p>
          <a:p>
            <a:endParaRPr lang="en-US" sz="1400" b="1" dirty="0">
              <a:effectLst/>
              <a:latin typeface="Kievit Offc" panose="020B0504030101020102" pitchFamily="34" charset="0"/>
              <a:ea typeface="Times New Roman" panose="02020603050405020304" pitchFamily="18" charset="0"/>
            </a:endParaRPr>
          </a:p>
          <a:p>
            <a:endParaRPr lang="en-US" sz="1400" b="1" dirty="0">
              <a:latin typeface="Kievit Offc" panose="020B0504030101020102" pitchFamily="34" charset="0"/>
              <a:ea typeface="Times New Roman" panose="02020603050405020304" pitchFamily="18" charset="0"/>
            </a:endParaRPr>
          </a:p>
          <a:p>
            <a:endParaRPr lang="en-US" sz="1400" b="1" dirty="0">
              <a:effectLst/>
              <a:latin typeface="Kievit Offc" panose="020B0504030101020102" pitchFamily="34" charset="0"/>
              <a:ea typeface="Times New Roman" panose="02020603050405020304" pitchFamily="18" charset="0"/>
            </a:endParaRPr>
          </a:p>
          <a:p>
            <a:endParaRPr lang="en-US" sz="1400" b="1" dirty="0">
              <a:latin typeface="Kievit Offc" panose="020B0504030101020102" pitchFamily="34" charset="0"/>
              <a:ea typeface="Times New Roman" panose="02020603050405020304" pitchFamily="18" charset="0"/>
            </a:endParaRPr>
          </a:p>
          <a:p>
            <a:endParaRPr lang="en-US" sz="1400" b="1" dirty="0">
              <a:effectLst/>
              <a:latin typeface="Kievit Offc" panose="020B0504030101020102" pitchFamily="34" charset="0"/>
              <a:ea typeface="Times New Roman" panose="02020603050405020304" pitchFamily="18" charset="0"/>
            </a:endParaRPr>
          </a:p>
          <a:p>
            <a:endParaRPr lang="en-US" sz="1400" b="1" dirty="0">
              <a:effectLst/>
              <a:latin typeface="Kievit Offc" panose="020B0504030101020102" pitchFamily="34" charset="0"/>
              <a:ea typeface="Times New Roman" panose="02020603050405020304" pitchFamily="18" charset="0"/>
            </a:endParaRPr>
          </a:p>
          <a:p>
            <a:pPr marL="0" marR="0">
              <a:spcBef>
                <a:spcPts val="0"/>
              </a:spcBef>
              <a:spcAft>
                <a:spcPts val="0"/>
              </a:spcAft>
            </a:pPr>
            <a:r>
              <a:rPr lang="en-US" sz="1200" b="1" dirty="0">
                <a:effectLst/>
                <a:latin typeface="Kievit Offc" panose="020B0504030101020102" pitchFamily="34" charset="0"/>
                <a:ea typeface="Calibri" panose="020F0502020204030204" pitchFamily="34" charset="0"/>
                <a:cs typeface="Times New Roman" panose="02020603050405020304" pitchFamily="18" charset="0"/>
              </a:rPr>
              <a:t>For anyone starting at OSU in the summer of 2017 or after, UESP is implementing  a 4-Term Limit for students to explore major options via our program.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a:effectLst/>
                <a:latin typeface="Kievit Offc" panose="020B0504030101020102"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a:effectLst/>
                <a:latin typeface="Kievit Offc" panose="020B0504030101020102" pitchFamily="34" charset="0"/>
                <a:ea typeface="Calibri" panose="020F0502020204030204" pitchFamily="34" charset="0"/>
                <a:cs typeface="Times New Roman" panose="02020603050405020304" pitchFamily="18" charset="0"/>
              </a:rPr>
              <a:t>Why?  </a:t>
            </a:r>
            <a:r>
              <a:rPr lang="en-US" sz="1200" dirty="0">
                <a:effectLst/>
                <a:latin typeface="Kievit Offc" panose="020B0504030101020102" pitchFamily="34" charset="0"/>
                <a:ea typeface="Calibri" panose="020F0502020204030204" pitchFamily="34" charset="0"/>
                <a:cs typeface="Times New Roman" panose="02020603050405020304" pitchFamily="18" charset="0"/>
              </a:rPr>
              <a:t>A few reasons…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Kievit Offc" panose="020B0504030101020102" pitchFamily="34" charset="0"/>
                <a:ea typeface="Calibri" panose="020F0502020204030204" pitchFamily="34" charset="0"/>
                <a:cs typeface="Times New Roman" panose="02020603050405020304" pitchFamily="18" charset="0"/>
              </a:rPr>
              <a:t>There are benefits to exploration, and there are benefits to being in a declared major.  Data gathered by EAB shows that there is a “Productive Exploration Window”, and that students who do their exploration within the first 4 terms are more likely graduate in 4 years.  Extend beyond that and you increase the likelihood of a longer time-to-degree.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Kievit Offc" panose="020B0504030101020102" pitchFamily="34" charset="0"/>
                <a:ea typeface="Calibri" panose="020F0502020204030204" pitchFamily="34" charset="0"/>
                <a:cs typeface="Times New Roman" panose="02020603050405020304" pitchFamily="18" charset="0"/>
              </a:rPr>
              <a:t>Not everyone graduates in 4 years, but it is a good goal to have.  Being a university student is expensive.  If you are in a situation where you can be aggressive with your exploration and your degree progress, that will help you manage those costs.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Kievit Offc" panose="020B0504030101020102" pitchFamily="34" charset="0"/>
                <a:ea typeface="Calibri" panose="020F0502020204030204" pitchFamily="34" charset="0"/>
                <a:cs typeface="Times New Roman" panose="02020603050405020304" pitchFamily="18" charset="0"/>
              </a:rPr>
              <a:t>Majors will sometimes have “majors-only” restrictions on their classes, and it is not uncommon for those to start in the second year if not sooner.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Kievit Offc" panose="020B0504030101020102" pitchFamily="34" charset="0"/>
                <a:ea typeface="Calibri" panose="020F0502020204030204" pitchFamily="34" charset="0"/>
                <a:cs typeface="Times New Roman" panose="02020603050405020304" pitchFamily="18" charset="0"/>
              </a:rPr>
              <a:t>Having a time-limit will helps us help you stay on track with your exploration and getting a degree from OSU.</a:t>
            </a:r>
          </a:p>
          <a:p>
            <a:pPr marL="0" marR="0">
              <a:spcBef>
                <a:spcPts val="0"/>
              </a:spcBef>
              <a:spcAft>
                <a:spcPts val="0"/>
              </a:spcAft>
            </a:pPr>
            <a:r>
              <a:rPr lang="en-US" sz="1000" b="1" dirty="0">
                <a:effectLst/>
                <a:latin typeface="Kievit Offc" panose="020B0504030101020102" pitchFamily="34" charset="0"/>
                <a:ea typeface="Calibri" panose="020F0502020204030204" pitchFamily="34" charset="0"/>
                <a:cs typeface="Times New Roman" panose="02020603050405020304" pitchFamily="18" charset="0"/>
              </a:rPr>
              <a:t>But what if…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000" b="1" dirty="0">
                <a:effectLst/>
                <a:latin typeface="Kievit Offc" panose="020B0504030101020102" pitchFamily="34" charset="0"/>
                <a:ea typeface="Calibri" panose="020F0502020204030204" pitchFamily="34" charset="0"/>
                <a:cs typeface="Times New Roman" panose="02020603050405020304" pitchFamily="18" charset="0"/>
              </a:rPr>
              <a:t>I declare  and then decide I’m not happy with my choice and want to return to UESP?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000" dirty="0">
                <a:effectLst/>
                <a:latin typeface="Kievit Offc" panose="020B0504030101020102" pitchFamily="34" charset="0"/>
                <a:ea typeface="Calibri" panose="020F0502020204030204" pitchFamily="34" charset="0"/>
                <a:cs typeface="Times New Roman" panose="02020603050405020304" pitchFamily="18" charset="0"/>
              </a:rPr>
              <a:t>If you haven’t exhausted your 4-term limit, then it is fine to come back to UESP.  At the beginning of the next full term, we’ll just start the term-limit clock where you left off.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000" dirty="0">
                <a:effectLst/>
                <a:latin typeface="Kievit Offc" panose="020B0504030101020102" pitchFamily="34" charset="0"/>
                <a:ea typeface="Calibri" panose="020F0502020204030204" pitchFamily="34" charset="0"/>
                <a:cs typeface="Times New Roman" panose="02020603050405020304" pitchFamily="18" charset="0"/>
              </a:rPr>
              <a:t>If you have, then you still have access to UESP advisors for major exploration discussions via non-UESP appointments.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000" dirty="0">
                <a:effectLst/>
                <a:latin typeface="Kievit Offc" panose="020B0504030101020102" pitchFamily="34" charset="0"/>
                <a:ea typeface="Calibri" panose="020F0502020204030204" pitchFamily="34" charset="0"/>
                <a:cs typeface="Times New Roman" panose="02020603050405020304" pitchFamily="18" charset="0"/>
              </a:rPr>
              <a:t>You can petition for extension.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000" b="1" dirty="0">
                <a:effectLst/>
                <a:latin typeface="Kievit Offc" panose="020B0504030101020102" pitchFamily="34" charset="0"/>
                <a:ea typeface="Calibri" panose="020F0502020204030204" pitchFamily="34" charset="0"/>
                <a:cs typeface="Times New Roman" panose="02020603050405020304" pitchFamily="18" charset="0"/>
              </a:rPr>
              <a:t>I exhaust my UESP eligibility and can’t get into my first choice of major because I don’t have high enough grades?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000" dirty="0">
                <a:effectLst/>
                <a:latin typeface="Kievit Offc" panose="020B0504030101020102" pitchFamily="34" charset="0"/>
                <a:ea typeface="Calibri" panose="020F0502020204030204" pitchFamily="34" charset="0"/>
                <a:cs typeface="Times New Roman" panose="02020603050405020304" pitchFamily="18" charset="0"/>
              </a:rPr>
              <a:t>Parallel plans will be part of the discussion throughout the advising relationship, but especially in terms 3 and 4.  It is good for every student to have an alternative option in mind.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000" dirty="0">
                <a:effectLst/>
                <a:latin typeface="Kievit Offc" panose="020B0504030101020102" pitchFamily="34" charset="0"/>
                <a:ea typeface="Calibri" panose="020F0502020204030204" pitchFamily="34" charset="0"/>
                <a:cs typeface="Times New Roman" panose="02020603050405020304" pitchFamily="18" charset="0"/>
              </a:rPr>
              <a:t>If the major is realistically within reach for you within another term or two, you can pursue the petition for extension</a:t>
            </a:r>
            <a:r>
              <a:rPr lang="en-US" sz="1000" b="1" dirty="0">
                <a:effectLst/>
                <a:latin typeface="Kievit Offc" panose="020B0504030101020102"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000" b="1" dirty="0">
                <a:effectLst/>
                <a:latin typeface="Kievit Offc" panose="020B0504030101020102" pitchFamily="34" charset="0"/>
                <a:ea typeface="Calibri" panose="020F0502020204030204" pitchFamily="34" charset="0"/>
                <a:cs typeface="Times New Roman" panose="02020603050405020304" pitchFamily="18" charset="0"/>
              </a:rPr>
              <a:t>I take a break and take a term or multiple terms off from school?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000" dirty="0">
                <a:effectLst/>
                <a:latin typeface="Kievit Offc" panose="020B0504030101020102" pitchFamily="34" charset="0"/>
                <a:ea typeface="Calibri" panose="020F0502020204030204" pitchFamily="34" charset="0"/>
                <a:cs typeface="Times New Roman" panose="02020603050405020304" pitchFamily="18" charset="0"/>
              </a:rPr>
              <a:t>Only enrolled terms at OSU count towards the 4-term limit.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dirty="0">
                <a:effectLst/>
                <a:latin typeface="Kievit Offc" panose="020B0504030101020102"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b="1" dirty="0">
                <a:effectLst/>
                <a:latin typeface="Kievit Offc" panose="020B0504030101020102" pitchFamily="34" charset="0"/>
                <a:ea typeface="Calibri" panose="020F0502020204030204" pitchFamily="34" charset="0"/>
                <a:cs typeface="Times New Roman" panose="02020603050405020304" pitchFamily="18" charset="0"/>
              </a:rPr>
              <a:t>What about summers?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dirty="0">
                <a:effectLst/>
                <a:latin typeface="Kievit Offc" panose="020B0504030101020102" pitchFamily="34" charset="0"/>
                <a:ea typeface="Calibri" panose="020F0502020204030204" pitchFamily="34" charset="0"/>
                <a:cs typeface="Times New Roman" panose="02020603050405020304" pitchFamily="18" charset="0"/>
              </a:rPr>
              <a:t>Summer terms are not counted.  We only factor fall, winter, and spring into the term limit count.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b="1" dirty="0">
                <a:effectLst/>
                <a:latin typeface="Kievit Offc" panose="020B0504030101020102"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000" b="1" dirty="0">
                <a:effectLst/>
                <a:latin typeface="Kievit Offc" panose="020B0504030101020102" pitchFamily="34" charset="0"/>
                <a:ea typeface="Calibri" panose="020F0502020204030204" pitchFamily="34" charset="0"/>
                <a:cs typeface="Times New Roman" panose="02020603050405020304" pitchFamily="18" charset="0"/>
              </a:rPr>
              <a:t>What is this “Petition for Extension” you mentioned multiple times?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dirty="0">
                <a:effectLst/>
                <a:latin typeface="Kievit Offc" panose="020B0504030101020102" pitchFamily="34" charset="0"/>
                <a:ea typeface="Calibri" panose="020F0502020204030204" pitchFamily="34" charset="0"/>
                <a:cs typeface="Times New Roman" panose="02020603050405020304" pitchFamily="18" charset="0"/>
              </a:rPr>
              <a:t>Good question.  This is a process that provides an exception for unique circumstances where you truly need more time to explore or before you can declare into your desired major.  If you get to your 4</a:t>
            </a:r>
            <a:r>
              <a:rPr lang="en-US" sz="1000" baseline="30000" dirty="0">
                <a:effectLst/>
                <a:latin typeface="Kievit Offc" panose="020B0504030101020102" pitchFamily="34" charset="0"/>
                <a:ea typeface="Calibri" panose="020F0502020204030204" pitchFamily="34" charset="0"/>
                <a:cs typeface="Times New Roman" panose="02020603050405020304" pitchFamily="18" charset="0"/>
              </a:rPr>
              <a:t>th</a:t>
            </a:r>
            <a:r>
              <a:rPr lang="en-US" sz="1000" dirty="0">
                <a:effectLst/>
                <a:latin typeface="Kievit Offc" panose="020B0504030101020102" pitchFamily="34" charset="0"/>
                <a:ea typeface="Calibri" panose="020F0502020204030204" pitchFamily="34" charset="0"/>
                <a:cs typeface="Times New Roman" panose="02020603050405020304" pitchFamily="18" charset="0"/>
              </a:rPr>
              <a:t> term with us, and you haven’t declared, we are going to withhold your registration PIN and ask you to justify why you need to stay in UESP.  You’ll provide this justification via an online petition form.</a:t>
            </a:r>
            <a:endParaRPr lang="en-US" sz="1200" dirty="0">
              <a:latin typeface="Kievit Offc" panose="020B0504030101020102"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200" dirty="0">
              <a:effectLst/>
              <a:latin typeface="Kievit Offc" panose="020B0504030101020102"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Kievit Offc" panose="020B0504030101020102" pitchFamily="34" charset="0"/>
                <a:ea typeface="Times New Roman" panose="02020603050405020304" pitchFamily="18" charset="0"/>
              </a:rPr>
              <a:t>EAB (2016). Promoting timely degree completion: reconciling student choice and the four-year graduation imperative. Retrieved on April 21, 2017 from </a:t>
            </a:r>
            <a:r>
              <a:rPr lang="en-US" sz="900" u="sng" dirty="0">
                <a:solidFill>
                  <a:srgbClr val="0000FF"/>
                </a:solidFill>
                <a:effectLst/>
                <a:latin typeface="Kievit Offc" panose="020B0504030101020102" pitchFamily="34" charset="0"/>
                <a:ea typeface="Times New Roman" panose="02020603050405020304" pitchFamily="18" charset="0"/>
                <a:hlinkClick r:id="rId3"/>
              </a:rPr>
              <a:t>https://www.eab.com/-/media/EAB/Research-and-Insights/AAF/Studies/2016/Promoting-Timely-Degree-Completion/34022_EMF_AAF_Timely_Degree_Completion.pdf</a:t>
            </a:r>
            <a:r>
              <a:rPr lang="en-US" sz="9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sz="2000" dirty="0">
              <a:effectLst/>
              <a:latin typeface="Times New Roman" panose="02020603050405020304" pitchFamily="18" charset="0"/>
              <a:ea typeface="Times New Roman" panose="02020603050405020304" pitchFamily="18" charset="0"/>
            </a:endParaRPr>
          </a:p>
          <a:p>
            <a:pPr algn="ct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Kievit Offc" panose="020B0504030101020102" pitchFamily="34" charset="0"/>
              <a:ea typeface="Calibri" panose="020F0502020204030204" pitchFamily="34" charset="0"/>
              <a:cs typeface="Times New Roman" panose="02020603050405020304" pitchFamily="18" charset="0"/>
            </a:endParaRPr>
          </a:p>
          <a:p>
            <a:endParaRPr lang="en-US" dirty="0">
              <a:latin typeface="Kievit Offc" panose="020B0504030101020102" pitchFamily="34" charset="0"/>
            </a:endParaRPr>
          </a:p>
          <a:p>
            <a:pPr algn="ctr"/>
            <a:endParaRPr lang="en-US" dirty="0">
              <a:latin typeface="Kievit Offc" panose="020B0504030101020102" pitchFamily="34" charset="0"/>
            </a:endParaRPr>
          </a:p>
        </p:txBody>
      </p:sp>
      <p:pic>
        <p:nvPicPr>
          <p:cNvPr id="2" name="Picture 1">
            <a:extLst>
              <a:ext uri="{FF2B5EF4-FFF2-40B4-BE49-F238E27FC236}">
                <a16:creationId xmlns:a16="http://schemas.microsoft.com/office/drawing/2014/main" id="{A126B80F-4934-A25D-B794-826C39B119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2695" y="686752"/>
            <a:ext cx="3089910" cy="2026920"/>
          </a:xfrm>
          <a:prstGeom prst="rect">
            <a:avLst/>
          </a:prstGeom>
        </p:spPr>
      </p:pic>
    </p:spTree>
    <p:extLst>
      <p:ext uri="{BB962C8B-B14F-4D97-AF65-F5344CB8AC3E}">
        <p14:creationId xmlns:p14="http://schemas.microsoft.com/office/powerpoint/2010/main" val="2527382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1E88C23-FD2C-7927-A117-3EDCB99295E4}"/>
              </a:ext>
            </a:extLst>
          </p:cNvPr>
          <p:cNvSpPr txBox="1"/>
          <p:nvPr/>
        </p:nvSpPr>
        <p:spPr>
          <a:xfrm>
            <a:off x="228600" y="686752"/>
            <a:ext cx="7543800" cy="11141512"/>
          </a:xfrm>
          <a:prstGeom prst="rect">
            <a:avLst/>
          </a:prstGeom>
          <a:noFill/>
        </p:spPr>
        <p:txBody>
          <a:bodyPr wrap="square" rtlCol="0">
            <a:spAutoFit/>
          </a:bodyPr>
          <a:lstStyle/>
          <a:p>
            <a:pPr algn="ctr"/>
            <a:r>
              <a:rPr lang="en-US" sz="1000" b="1" u="sng" dirty="0">
                <a:latin typeface="Kievit Offc" panose="020B0504030101020102" pitchFamily="34" charset="0"/>
              </a:rPr>
              <a:t>Additional Resources for Exploratory Students</a:t>
            </a:r>
            <a:endParaRPr lang="en-US" sz="1000" dirty="0">
              <a:latin typeface="Kievit Offc" panose="020B0504030101020102" pitchFamily="34" charset="0"/>
            </a:endParaRPr>
          </a:p>
          <a:p>
            <a:r>
              <a:rPr lang="en-US" sz="1000" dirty="0">
                <a:latin typeface="Kievit Offc" panose="020B0504030101020102" pitchFamily="34" charset="0"/>
              </a:rPr>
              <a:t>As you begin the process of exploring academic and career options, remember that there are a host of available resources and support services that can assist in your process.</a:t>
            </a:r>
          </a:p>
          <a:p>
            <a:r>
              <a:rPr lang="en-US" sz="1000" dirty="0">
                <a:latin typeface="Kievit Offc" panose="020B0504030101020102" pitchFamily="34" charset="0"/>
              </a:rPr>
              <a:t> </a:t>
            </a:r>
          </a:p>
          <a:p>
            <a:pPr lvl="0"/>
            <a:r>
              <a:rPr lang="en-US" sz="1000" b="1" u="sng" dirty="0">
                <a:latin typeface="Kievit Offc" panose="020B0504030101020102" pitchFamily="34" charset="0"/>
              </a:rPr>
              <a:t>Academic Coaches &amp; The Learning Corner</a:t>
            </a:r>
            <a:endParaRPr lang="en-US" sz="1000" dirty="0">
              <a:latin typeface="Kievit Offc" panose="020B0504030101020102" pitchFamily="34" charset="0"/>
            </a:endParaRPr>
          </a:p>
          <a:p>
            <a:r>
              <a:rPr lang="en-US" sz="1000" b="1" dirty="0">
                <a:latin typeface="Kievit Offc" panose="020B0504030101020102" pitchFamily="34" charset="0"/>
              </a:rPr>
              <a:t>Academic Coaches</a:t>
            </a:r>
            <a:r>
              <a:rPr lang="en-US" sz="1000" dirty="0">
                <a:latin typeface="Kievit Offc" panose="020B0504030101020102" pitchFamily="34" charset="0"/>
              </a:rPr>
              <a:t> work with students on study skills and strategies in areas such as time management, note-taking, and exams prep.  The </a:t>
            </a:r>
            <a:r>
              <a:rPr lang="en-US" sz="1000" dirty="0" err="1">
                <a:latin typeface="Kievit Offc" panose="020B0504030101020102" pitchFamily="34" charset="0"/>
              </a:rPr>
              <a:t>coaces</a:t>
            </a:r>
            <a:r>
              <a:rPr lang="en-US" sz="1000" dirty="0">
                <a:latin typeface="Kievit Offc" panose="020B0504030101020102" pitchFamily="34" charset="0"/>
              </a:rPr>
              <a:t> are part of the Academic Success Center in Waldo 125.  </a:t>
            </a:r>
            <a:r>
              <a:rPr lang="en-US" sz="1000" b="1" dirty="0">
                <a:latin typeface="Kievit Offc" panose="020B0504030101020102" pitchFamily="34" charset="0"/>
              </a:rPr>
              <a:t>You can make an appointment with a coach online at </a:t>
            </a:r>
            <a:r>
              <a:rPr lang="en-US" sz="1000" u="sng" dirty="0">
                <a:latin typeface="Kievit Offc" panose="020B0504030101020102" pitchFamily="34" charset="0"/>
                <a:hlinkClick r:id="rId3"/>
              </a:rPr>
              <a:t>https://coolkidsgetcoached.acuityscheduling.com/schedule.php</a:t>
            </a:r>
            <a:r>
              <a:rPr lang="en-US" sz="1000" dirty="0">
                <a:latin typeface="Kievit Offc" panose="020B0504030101020102" pitchFamily="34" charset="0"/>
              </a:rPr>
              <a:t>.</a:t>
            </a:r>
            <a:r>
              <a:rPr lang="en-US" sz="1000" b="1" dirty="0">
                <a:latin typeface="Kievit Offc" panose="020B0504030101020102" pitchFamily="34" charset="0"/>
              </a:rPr>
              <a:t> The Learning Corner</a:t>
            </a:r>
            <a:r>
              <a:rPr lang="en-US" sz="1000" dirty="0">
                <a:latin typeface="Kievit Offc" panose="020B0504030101020102" pitchFamily="34" charset="0"/>
              </a:rPr>
              <a:t> is a part of the Academic Success Center’s website that provides information, tips, and strategies to help you maximize your learning and success. Explore this resource at </a:t>
            </a:r>
            <a:r>
              <a:rPr lang="en-US" sz="1000" u="sng" dirty="0">
                <a:latin typeface="Kievit Offc" panose="020B0504030101020102" pitchFamily="34" charset="0"/>
                <a:hlinkClick r:id="rId4"/>
              </a:rPr>
              <a:t>https://success.oregonstate.edu/learning-corner</a:t>
            </a:r>
            <a:r>
              <a:rPr lang="en-US" sz="1000" dirty="0">
                <a:latin typeface="Kievit Offc" panose="020B0504030101020102" pitchFamily="34" charset="0"/>
              </a:rPr>
              <a:t>  </a:t>
            </a:r>
          </a:p>
          <a:p>
            <a:r>
              <a:rPr lang="en-US" sz="1000" dirty="0">
                <a:latin typeface="Kievit Offc" panose="020B0504030101020102" pitchFamily="34" charset="0"/>
              </a:rPr>
              <a:t> </a:t>
            </a:r>
          </a:p>
          <a:p>
            <a:pPr lvl="0"/>
            <a:r>
              <a:rPr lang="en-US" sz="1000" b="1" u="sng" dirty="0">
                <a:latin typeface="Kievit Offc" panose="020B0504030101020102" pitchFamily="34" charset="0"/>
              </a:rPr>
              <a:t>Academic Success Course (ALS 116)</a:t>
            </a:r>
            <a:endParaRPr lang="en-US" sz="1000" dirty="0">
              <a:latin typeface="Kievit Offc" panose="020B0504030101020102" pitchFamily="34" charset="0"/>
            </a:endParaRPr>
          </a:p>
          <a:p>
            <a:r>
              <a:rPr lang="en-US" sz="1000" dirty="0">
                <a:latin typeface="Kievit Offc" panose="020B0504030101020102" pitchFamily="34" charset="0"/>
              </a:rPr>
              <a:t>The Academic Success Center, coordinates this 2-credit course, which focuses on a range of academic topics geared to give you tools and strategies to help you achieve your academic goals. </a:t>
            </a:r>
            <a:r>
              <a:rPr lang="en-US" sz="1000" b="1" dirty="0">
                <a:latin typeface="Kievit Offc" panose="020B0504030101020102" pitchFamily="34" charset="0"/>
              </a:rPr>
              <a:t>Contact your UESP advisor for more information.</a:t>
            </a:r>
            <a:endParaRPr lang="en-US" sz="1000" dirty="0">
              <a:latin typeface="Kievit Offc" panose="020B0504030101020102" pitchFamily="34" charset="0"/>
            </a:endParaRPr>
          </a:p>
          <a:p>
            <a:r>
              <a:rPr lang="en-US" sz="1000" b="1" dirty="0">
                <a:latin typeface="Kievit Offc" panose="020B0504030101020102" pitchFamily="34" charset="0"/>
              </a:rPr>
              <a:t> </a:t>
            </a:r>
            <a:endParaRPr lang="en-US" sz="1000" dirty="0">
              <a:latin typeface="Kievit Offc" panose="020B0504030101020102" pitchFamily="34" charset="0"/>
            </a:endParaRPr>
          </a:p>
          <a:p>
            <a:pPr lvl="0"/>
            <a:r>
              <a:rPr lang="en-US" sz="1000" b="1" u="sng" dirty="0">
                <a:latin typeface="Kievit Offc" panose="020B0504030101020102" pitchFamily="34" charset="0"/>
              </a:rPr>
              <a:t>Basic Needs Center</a:t>
            </a:r>
            <a:endParaRPr lang="en-US" sz="1000" dirty="0">
              <a:latin typeface="Kievit Offc" panose="020B0504030101020102" pitchFamily="34" charset="0"/>
            </a:endParaRPr>
          </a:p>
          <a:p>
            <a:r>
              <a:rPr lang="en-US" sz="1000" dirty="0">
                <a:latin typeface="Kievit Offc" panose="020B0504030101020102" pitchFamily="34" charset="0"/>
              </a:rPr>
              <a:t>It can be tough to find the bandwidth to explore if you are lacking basic needs. This center is an excellent resource if you are experiencing food, housing, or financial insecurity. </a:t>
            </a:r>
            <a:r>
              <a:rPr lang="en-US" sz="1000" b="1" dirty="0">
                <a:latin typeface="Kievit Offc" panose="020B0504030101020102" pitchFamily="34" charset="0"/>
              </a:rPr>
              <a:t>Read more about the Basic Needs Center here - </a:t>
            </a:r>
            <a:r>
              <a:rPr lang="en-US" sz="1000" u="sng" dirty="0">
                <a:latin typeface="Kievit Offc" panose="020B0504030101020102" pitchFamily="34" charset="0"/>
                <a:hlinkClick r:id="rId5"/>
              </a:rPr>
              <a:t>https://studentlife.oregonstate.edu/bnc</a:t>
            </a:r>
            <a:r>
              <a:rPr lang="en-US" sz="1000" b="1" dirty="0">
                <a:latin typeface="Kievit Offc" panose="020B0504030101020102" pitchFamily="34" charset="0"/>
              </a:rPr>
              <a:t> </a:t>
            </a:r>
            <a:endParaRPr lang="en-US" sz="1000" dirty="0">
              <a:latin typeface="Kievit Offc" panose="020B0504030101020102" pitchFamily="34" charset="0"/>
            </a:endParaRPr>
          </a:p>
          <a:p>
            <a:r>
              <a:rPr lang="en-US" sz="1000" dirty="0">
                <a:latin typeface="Kievit Offc" panose="020B0504030101020102" pitchFamily="34" charset="0"/>
              </a:rPr>
              <a:t> </a:t>
            </a:r>
          </a:p>
          <a:p>
            <a:pPr lvl="0"/>
            <a:r>
              <a:rPr lang="en-US" sz="1000" b="1" u="sng" dirty="0">
                <a:latin typeface="Kievit Offc" panose="020B0504030101020102" pitchFamily="34" charset="0"/>
              </a:rPr>
              <a:t>Counseling and Psychological Services (CAPS)</a:t>
            </a:r>
            <a:endParaRPr lang="en-US" sz="1000" dirty="0">
              <a:latin typeface="Kievit Offc" panose="020B0504030101020102" pitchFamily="34" charset="0"/>
            </a:endParaRPr>
          </a:p>
          <a:p>
            <a:r>
              <a:rPr lang="en-US" sz="1000" dirty="0">
                <a:latin typeface="Kievit Offc" panose="020B0504030101020102" pitchFamily="34" charset="0"/>
              </a:rPr>
              <a:t>CAPS provides confidential and free individual, group, and couples counseling, as well as consultation services to students. These services are designed to help students understand themselves better, create and maintain satisfying relationships, improve their academic </a:t>
            </a:r>
            <a:r>
              <a:rPr lang="en-US" sz="1000" dirty="0" err="1">
                <a:latin typeface="Kievit Offc" panose="020B0504030101020102" pitchFamily="34" charset="0"/>
              </a:rPr>
              <a:t>performace</a:t>
            </a:r>
            <a:r>
              <a:rPr lang="en-US" sz="1000" dirty="0">
                <a:latin typeface="Kievit Offc" panose="020B0504030101020102" pitchFamily="34" charset="0"/>
              </a:rPr>
              <a:t>, and make healthy and satisfying career and life choices. Their primary location is the 5</a:t>
            </a:r>
            <a:r>
              <a:rPr lang="en-US" sz="1000" baseline="30000" dirty="0">
                <a:latin typeface="Kievit Offc" panose="020B0504030101020102" pitchFamily="34" charset="0"/>
              </a:rPr>
              <a:t>th</a:t>
            </a:r>
            <a:r>
              <a:rPr lang="en-US" sz="1000" dirty="0">
                <a:latin typeface="Kievit Offc" panose="020B0504030101020102" pitchFamily="34" charset="0"/>
              </a:rPr>
              <a:t> floor of Snell Hall, but they also subscribe to an awesome app based service from </a:t>
            </a:r>
            <a:r>
              <a:rPr lang="en-US" sz="1000" dirty="0" err="1">
                <a:latin typeface="Kievit Offc" panose="020B0504030101020102" pitchFamily="34" charset="0"/>
              </a:rPr>
              <a:t>Telus</a:t>
            </a:r>
            <a:r>
              <a:rPr lang="en-US" sz="1000" dirty="0">
                <a:latin typeface="Kievit Offc" panose="020B0504030101020102" pitchFamily="34" charset="0"/>
              </a:rPr>
              <a:t> Health called</a:t>
            </a:r>
            <a:r>
              <a:rPr lang="en-US" sz="1000" b="1" dirty="0">
                <a:latin typeface="Kievit Offc" panose="020B0504030101020102" pitchFamily="34" charset="0"/>
              </a:rPr>
              <a:t> Anytime Anywhere</a:t>
            </a:r>
            <a:r>
              <a:rPr lang="en-US" sz="1000" dirty="0">
                <a:latin typeface="Kievit Offc" panose="020B0504030101020102" pitchFamily="34" charset="0"/>
              </a:rPr>
              <a:t> that you can literally access anytime, anywhere. </a:t>
            </a:r>
            <a:r>
              <a:rPr lang="en-US" sz="1000" b="1" dirty="0">
                <a:latin typeface="Kievit Offc" panose="020B0504030101020102" pitchFamily="34" charset="0"/>
              </a:rPr>
              <a:t> You can read more about CAPS services here - </a:t>
            </a:r>
            <a:r>
              <a:rPr lang="en-US" sz="1000" u="sng" dirty="0">
                <a:latin typeface="Kievit Offc" panose="020B0504030101020102" pitchFamily="34" charset="0"/>
                <a:hlinkClick r:id="rId6"/>
              </a:rPr>
              <a:t>https://counseling.oregonstate.edu/main/accessing-caps-services</a:t>
            </a:r>
            <a:r>
              <a:rPr lang="en-US" sz="1000" b="1" dirty="0">
                <a:latin typeface="Kievit Offc" panose="020B0504030101020102" pitchFamily="34" charset="0"/>
              </a:rPr>
              <a:t> </a:t>
            </a:r>
            <a:endParaRPr lang="en-US" sz="1000" dirty="0">
              <a:latin typeface="Kievit Offc" panose="020B0504030101020102" pitchFamily="34" charset="0"/>
            </a:endParaRPr>
          </a:p>
          <a:p>
            <a:r>
              <a:rPr lang="en-US" sz="1000" b="1" dirty="0">
                <a:latin typeface="Kievit Offc" panose="020B0504030101020102" pitchFamily="34" charset="0"/>
              </a:rPr>
              <a:t> </a:t>
            </a:r>
            <a:endParaRPr lang="en-US" sz="1000" dirty="0">
              <a:latin typeface="Kievit Offc" panose="020B0504030101020102" pitchFamily="34" charset="0"/>
            </a:endParaRPr>
          </a:p>
          <a:p>
            <a:pPr lvl="0"/>
            <a:r>
              <a:rPr lang="en-US" sz="1000" b="1" u="sng" dirty="0">
                <a:latin typeface="Kievit Offc" panose="020B0504030101020102" pitchFamily="34" charset="0"/>
              </a:rPr>
              <a:t>Disability Access Services</a:t>
            </a:r>
            <a:endParaRPr lang="en-US" sz="1000" dirty="0">
              <a:latin typeface="Kievit Offc" panose="020B0504030101020102" pitchFamily="34" charset="0"/>
            </a:endParaRPr>
          </a:p>
          <a:p>
            <a:r>
              <a:rPr lang="en-US" sz="1000" dirty="0">
                <a:latin typeface="Kievit Offc" panose="020B0504030101020102" pitchFamily="34" charset="0"/>
              </a:rPr>
              <a:t>Students who have a documented disability or believe that they have a disability potentially have access to a wide variety of academic support services. </a:t>
            </a:r>
            <a:r>
              <a:rPr lang="en-US" sz="1000" b="1" dirty="0">
                <a:latin typeface="Kievit Offc" panose="020B0504030101020102" pitchFamily="34" charset="0"/>
              </a:rPr>
              <a:t>For further information contact the DAS office in A200 Kerr Administration, at 541-737-4098 or 541-737-3666 TDD or visit their site - </a:t>
            </a:r>
            <a:r>
              <a:rPr lang="en-US" sz="1000" u="sng" dirty="0">
                <a:latin typeface="Kievit Offc" panose="020B0504030101020102" pitchFamily="34" charset="0"/>
                <a:hlinkClick r:id="rId7"/>
              </a:rPr>
              <a:t>https://ds.oregonstate.edu/</a:t>
            </a:r>
            <a:r>
              <a:rPr lang="en-US" sz="1000" dirty="0">
                <a:latin typeface="Kievit Offc" panose="020B0504030101020102" pitchFamily="34" charset="0"/>
              </a:rPr>
              <a:t>. </a:t>
            </a:r>
          </a:p>
          <a:p>
            <a:r>
              <a:rPr lang="en-US" sz="1000" b="1" dirty="0">
                <a:latin typeface="Kievit Offc" panose="020B0504030101020102" pitchFamily="34" charset="0"/>
              </a:rPr>
              <a:t> </a:t>
            </a:r>
            <a:endParaRPr lang="en-US" sz="1000" dirty="0">
              <a:latin typeface="Kievit Offc" panose="020B0504030101020102" pitchFamily="34" charset="0"/>
            </a:endParaRPr>
          </a:p>
          <a:p>
            <a:pPr lvl="0"/>
            <a:r>
              <a:rPr lang="en-US" sz="1000" b="1" u="sng" dirty="0">
                <a:latin typeface="Kievit Offc" panose="020B0504030101020102" pitchFamily="34" charset="0"/>
              </a:rPr>
              <a:t>Diversity and Cultural Engagement (DCE)</a:t>
            </a:r>
            <a:endParaRPr lang="en-US" sz="1000" dirty="0">
              <a:latin typeface="Kievit Offc" panose="020B0504030101020102" pitchFamily="34" charset="0"/>
            </a:endParaRPr>
          </a:p>
          <a:p>
            <a:r>
              <a:rPr lang="en-US" sz="1000" dirty="0">
                <a:latin typeface="Kievit Offc" panose="020B0504030101020102" pitchFamily="34" charset="0"/>
              </a:rPr>
              <a:t>DCE coordinates initiatives and programming aimed at inclusion and social justice. They have close </a:t>
            </a:r>
            <a:r>
              <a:rPr lang="en-US" sz="1000" dirty="0" err="1">
                <a:latin typeface="Kievit Offc" panose="020B0504030101020102" pitchFamily="34" charset="0"/>
              </a:rPr>
              <a:t>affilation</a:t>
            </a:r>
            <a:r>
              <a:rPr lang="en-US" sz="1000" dirty="0">
                <a:latin typeface="Kievit Offc" panose="020B0504030101020102" pitchFamily="34" charset="0"/>
              </a:rPr>
              <a:t> with OSU’s cultural centers- Asian Pacific Cultural Center, </a:t>
            </a:r>
            <a:r>
              <a:rPr lang="en-US" sz="1000" dirty="0" err="1">
                <a:latin typeface="Kievit Offc" panose="020B0504030101020102" pitchFamily="34" charset="0"/>
              </a:rPr>
              <a:t>Ettihad</a:t>
            </a:r>
            <a:r>
              <a:rPr lang="en-US" sz="1000" dirty="0">
                <a:latin typeface="Kievit Offc" panose="020B0504030101020102" pitchFamily="34" charset="0"/>
              </a:rPr>
              <a:t> Cultural Center, Lonnie B. Harris Black Cultural Center, Pride Center, Kaku-</a:t>
            </a:r>
            <a:r>
              <a:rPr lang="en-US" sz="1000" dirty="0" err="1">
                <a:latin typeface="Kievit Offc" panose="020B0504030101020102" pitchFamily="34" charset="0"/>
              </a:rPr>
              <a:t>ixt</a:t>
            </a:r>
            <a:r>
              <a:rPr lang="en-US" sz="1000" dirty="0">
                <a:latin typeface="Kievit Offc" panose="020B0504030101020102" pitchFamily="34" charset="0"/>
              </a:rPr>
              <a:t> Mana Ina Haws Native American Longhouse, Hattie Redmond Women &amp; Gender Center, and Centro Cultural César Chávez. </a:t>
            </a:r>
            <a:r>
              <a:rPr lang="en-US" sz="1000" b="1" dirty="0">
                <a:latin typeface="Kievit Offc" panose="020B0504030101020102" pitchFamily="34" charset="0"/>
              </a:rPr>
              <a:t>The main DCE office is in SEC 228 and can be reached at 541-737- 9030.  </a:t>
            </a:r>
            <a:endParaRPr lang="en-US" sz="1000" dirty="0">
              <a:latin typeface="Kievit Offc" panose="020B0504030101020102" pitchFamily="34" charset="0"/>
            </a:endParaRPr>
          </a:p>
          <a:p>
            <a:r>
              <a:rPr lang="en-US" sz="1000" b="1" dirty="0">
                <a:latin typeface="Kievit Offc" panose="020B0504030101020102" pitchFamily="34" charset="0"/>
              </a:rPr>
              <a:t> </a:t>
            </a:r>
            <a:endParaRPr lang="en-US" sz="1000" dirty="0">
              <a:latin typeface="Kievit Offc" panose="020B0504030101020102" pitchFamily="34" charset="0"/>
            </a:endParaRPr>
          </a:p>
          <a:p>
            <a:pPr lvl="0"/>
            <a:r>
              <a:rPr lang="en-US" sz="1000" b="1" u="sng" dirty="0">
                <a:latin typeface="Kievit Offc" panose="020B0504030101020102" pitchFamily="34" charset="0"/>
              </a:rPr>
              <a:t>Educational Opportunity Program/Student Success &amp; </a:t>
            </a:r>
            <a:r>
              <a:rPr lang="en-US" sz="1000" b="1" u="sng" dirty="0" err="1">
                <a:latin typeface="Kievit Offc" panose="020B0504030101020102" pitchFamily="34" charset="0"/>
              </a:rPr>
              <a:t>Belowing</a:t>
            </a:r>
            <a:r>
              <a:rPr lang="en-US" sz="1000" b="1" u="sng" dirty="0">
                <a:latin typeface="Kievit Offc" panose="020B0504030101020102" pitchFamily="34" charset="0"/>
              </a:rPr>
              <a:t> (EOP/SSB)</a:t>
            </a:r>
            <a:endParaRPr lang="en-US" sz="1000" dirty="0">
              <a:latin typeface="Kievit Offc" panose="020B0504030101020102" pitchFamily="34" charset="0"/>
            </a:endParaRPr>
          </a:p>
          <a:p>
            <a:r>
              <a:rPr lang="en-US" sz="1000" dirty="0">
                <a:latin typeface="Kievit Offc" panose="020B0504030101020102" pitchFamily="34" charset="0"/>
              </a:rPr>
              <a:t>EOP provides instructional, counseling, and academic support services to students who are among the following populations: students of color, students with disabilities, single parents, low income students, veterans, 25+, first generation and students from rurally isolated communities. </a:t>
            </a:r>
            <a:r>
              <a:rPr lang="en-US" sz="1000" b="1" dirty="0">
                <a:latin typeface="Kievit Offc" panose="020B0504030101020102" pitchFamily="34" charset="0"/>
              </a:rPr>
              <a:t>Visit Waldo Hall 337 or call 541-737-3628.  EOP/SSB often also supports tutoring for all students, which they conduct in the Cultural Centers. </a:t>
            </a:r>
            <a:endParaRPr lang="en-US" sz="1000" dirty="0">
              <a:latin typeface="Kievit Offc" panose="020B0504030101020102" pitchFamily="34" charset="0"/>
            </a:endParaRPr>
          </a:p>
          <a:p>
            <a:r>
              <a:rPr lang="en-US" sz="1000" b="1" dirty="0">
                <a:latin typeface="Kievit Offc" panose="020B0504030101020102" pitchFamily="34" charset="0"/>
              </a:rPr>
              <a:t> </a:t>
            </a:r>
            <a:endParaRPr lang="en-US" sz="1000" dirty="0">
              <a:latin typeface="Kievit Offc" panose="020B0504030101020102" pitchFamily="34" charset="0"/>
            </a:endParaRPr>
          </a:p>
          <a:p>
            <a:pPr lvl="0"/>
            <a:r>
              <a:rPr lang="en-US" sz="1000" b="1" u="sng" dirty="0">
                <a:latin typeface="Kievit Offc" panose="020B0504030101020102" pitchFamily="34" charset="0"/>
              </a:rPr>
              <a:t>Learning Support for Math, Chemistry, Physics, and Economics</a:t>
            </a:r>
            <a:endParaRPr lang="en-US" sz="1000" dirty="0">
              <a:latin typeface="Kievit Offc" panose="020B0504030101020102" pitchFamily="34" charset="0"/>
            </a:endParaRPr>
          </a:p>
          <a:p>
            <a:r>
              <a:rPr lang="en-US" sz="1000" dirty="0">
                <a:latin typeface="Kievit Offc" panose="020B0504030101020102" pitchFamily="34" charset="0"/>
              </a:rPr>
              <a:t>You can find the Math Learning Center in Kidder Hall 108, the Mole Hole (Chemistry Tutoring) on the 3</a:t>
            </a:r>
            <a:r>
              <a:rPr lang="en-US" sz="1000" baseline="30000" dirty="0">
                <a:latin typeface="Kievit Offc" panose="020B0504030101020102" pitchFamily="34" charset="0"/>
              </a:rPr>
              <a:t>rd</a:t>
            </a:r>
            <a:r>
              <a:rPr lang="en-US" sz="1000" dirty="0">
                <a:latin typeface="Kievit Offc" panose="020B0504030101020102" pitchFamily="34" charset="0"/>
              </a:rPr>
              <a:t> Floor of the Valley Library, the Worm Hole (Physics Tutoring) in Weniger 334, and Economics Tutoring in Bexell 100H.</a:t>
            </a:r>
          </a:p>
          <a:p>
            <a:r>
              <a:rPr lang="en-US" sz="1000" dirty="0">
                <a:latin typeface="Kievit Offc" panose="020B0504030101020102" pitchFamily="34" charset="0"/>
              </a:rPr>
              <a:t> </a:t>
            </a:r>
          </a:p>
          <a:p>
            <a:pPr lvl="0"/>
            <a:r>
              <a:rPr lang="en-US" sz="1000" b="1" u="sng" dirty="0">
                <a:latin typeface="Kievit Offc" panose="020B0504030101020102" pitchFamily="34" charset="0"/>
              </a:rPr>
              <a:t>Supplemental Instruction (SI)</a:t>
            </a:r>
            <a:endParaRPr lang="en-US" sz="1000" dirty="0">
              <a:latin typeface="Kievit Offc" panose="020B0504030101020102" pitchFamily="34" charset="0"/>
            </a:endParaRPr>
          </a:p>
          <a:p>
            <a:r>
              <a:rPr lang="en-US" sz="1000" dirty="0">
                <a:latin typeface="Kievit Offc" panose="020B0504030101020102" pitchFamily="34" charset="0"/>
              </a:rPr>
              <a:t>SI is a program that offers peer-led, group study tables for challenging courses. If a class has SI, an announcement will be made the first week. </a:t>
            </a:r>
            <a:r>
              <a:rPr lang="en-US" sz="1000" b="1" dirty="0">
                <a:latin typeface="Kievit Offc" panose="020B0504030101020102" pitchFamily="34" charset="0"/>
              </a:rPr>
              <a:t>For more info, see </a:t>
            </a:r>
            <a:r>
              <a:rPr lang="en-US" sz="1000" u="sng" dirty="0">
                <a:latin typeface="Kievit Offc" panose="020B0504030101020102" pitchFamily="34" charset="0"/>
                <a:hlinkClick r:id="rId8"/>
              </a:rPr>
              <a:t>https://success.oregonstate.edu/supplemental-instruction</a:t>
            </a:r>
            <a:r>
              <a:rPr lang="en-US" sz="1000" dirty="0">
                <a:latin typeface="Kievit Offc" panose="020B0504030101020102" pitchFamily="34" charset="0"/>
              </a:rPr>
              <a:t> </a:t>
            </a:r>
          </a:p>
          <a:p>
            <a:r>
              <a:rPr lang="en-US" sz="1000" dirty="0">
                <a:latin typeface="Kievit Offc" panose="020B0504030101020102" pitchFamily="34" charset="0"/>
              </a:rPr>
              <a:t> </a:t>
            </a:r>
          </a:p>
          <a:p>
            <a:pPr lvl="0"/>
            <a:r>
              <a:rPr lang="en-US" sz="1000" b="1" u="sng" dirty="0">
                <a:latin typeface="Kievit Offc" panose="020B0504030101020102" pitchFamily="34" charset="0"/>
              </a:rPr>
              <a:t>The Undergraduate Research and Writing Studio</a:t>
            </a:r>
            <a:endParaRPr lang="en-US" sz="1000" dirty="0">
              <a:latin typeface="Kievit Offc" panose="020B0504030101020102" pitchFamily="34" charset="0"/>
            </a:endParaRPr>
          </a:p>
          <a:p>
            <a:r>
              <a:rPr lang="en-US" sz="1000" dirty="0">
                <a:latin typeface="Kievit Offc" panose="020B0504030101020102" pitchFamily="34" charset="0"/>
              </a:rPr>
              <a:t>The Undergraduate Research and Writing Studio offers free help with any writing task at any stage of the writing process. Their space on the main floor of the Valley Library is a great space to work on your writing assignments.  Learn more at </a:t>
            </a:r>
            <a:r>
              <a:rPr lang="en-US" sz="1000" u="sng" dirty="0">
                <a:latin typeface="Kievit Offc" panose="020B0504030101020102" pitchFamily="34" charset="0"/>
                <a:hlinkClick r:id="rId9"/>
              </a:rPr>
              <a:t>https://writingcenter.oregonstate.edu/</a:t>
            </a:r>
            <a:r>
              <a:rPr lang="en-US" sz="1000" u="sng" dirty="0">
                <a:latin typeface="Kievit Offc" panose="020B0504030101020102" pitchFamily="34" charset="0"/>
              </a:rPr>
              <a:t>.</a:t>
            </a:r>
            <a:r>
              <a:rPr lang="en-US" sz="1000" b="1" dirty="0">
                <a:latin typeface="Kievit Offc" panose="020B0504030101020102" pitchFamily="34" charset="0"/>
              </a:rPr>
              <a:t> </a:t>
            </a:r>
            <a:endParaRPr lang="en-US" sz="1000" dirty="0">
              <a:latin typeface="Kievit Offc" panose="020B0504030101020102" pitchFamily="34" charset="0"/>
            </a:endParaRPr>
          </a:p>
          <a:p>
            <a:r>
              <a:rPr lang="en-US" sz="1000" b="1" dirty="0">
                <a:latin typeface="Kievit Offc" panose="020B0504030101020102" pitchFamily="34" charset="0"/>
              </a:rPr>
              <a:t> </a:t>
            </a:r>
            <a:endParaRPr lang="en-US" sz="1000" dirty="0">
              <a:latin typeface="Kievit Offc" panose="020B0504030101020102" pitchFamily="34" charset="0"/>
            </a:endParaRPr>
          </a:p>
          <a:p>
            <a:pPr lvl="0"/>
            <a:r>
              <a:rPr lang="en-US" sz="1000" b="1" u="sng" dirty="0">
                <a:latin typeface="Kievit Offc" panose="020B0504030101020102" pitchFamily="34" charset="0"/>
              </a:rPr>
              <a:t>Zero to Success in 77 Days</a:t>
            </a:r>
            <a:endParaRPr lang="en-US" sz="1000" dirty="0">
              <a:latin typeface="Kievit Offc" panose="020B0504030101020102" pitchFamily="34" charset="0"/>
            </a:endParaRPr>
          </a:p>
          <a:p>
            <a:r>
              <a:rPr lang="en-US" sz="1000" dirty="0">
                <a:latin typeface="Kievit Offc" panose="020B0504030101020102" pitchFamily="34" charset="0"/>
              </a:rPr>
              <a:t>A week-by-week to-do list for the term. You will get a hard copy of this at START, but you can also download a copy at </a:t>
            </a:r>
            <a:r>
              <a:rPr lang="en-US" sz="1000" u="sng" dirty="0">
                <a:latin typeface="Kievit Offc" panose="020B0504030101020102" pitchFamily="34" charset="0"/>
                <a:hlinkClick r:id="rId10"/>
              </a:rPr>
              <a:t>https://uesp.oregonstate.edu</a:t>
            </a:r>
            <a:r>
              <a:rPr lang="en-US" sz="1000" dirty="0">
                <a:latin typeface="Kievit Offc" panose="020B0504030101020102" pitchFamily="34" charset="0"/>
              </a:rPr>
              <a:t> (scroll to the bottom of the home page, and you’ll see an icon that gets you to a PDF of this document).</a:t>
            </a:r>
          </a:p>
          <a:p>
            <a:endParaRPr lang="en-US" sz="1000" b="1" dirty="0">
              <a:effectLst/>
              <a:latin typeface="Kievit Offc" panose="020B0504030101020102" pitchFamily="34" charset="0"/>
              <a:ea typeface="Times New Roman" panose="02020603050405020304" pitchFamily="18" charset="0"/>
            </a:endParaRPr>
          </a:p>
          <a:p>
            <a:pPr algn="ctr"/>
            <a:endParaRPr lang="en-US" sz="1000" b="1" dirty="0">
              <a:latin typeface="Kievit Offc" panose="020B0504030101020102" pitchFamily="34" charset="0"/>
              <a:ea typeface="Times New Roman" panose="02020603050405020304" pitchFamily="18" charset="0"/>
            </a:endParaRPr>
          </a:p>
          <a:p>
            <a:endParaRPr lang="en-US" sz="1000" b="1" dirty="0">
              <a:effectLst/>
              <a:latin typeface="Kievit Offc" panose="020B0504030101020102" pitchFamily="34" charset="0"/>
              <a:ea typeface="Times New Roman" panose="02020603050405020304" pitchFamily="18" charset="0"/>
            </a:endParaRPr>
          </a:p>
          <a:p>
            <a:endParaRPr lang="en-US" sz="1000" b="1" dirty="0">
              <a:latin typeface="Kievit Offc" panose="020B0504030101020102" pitchFamily="34" charset="0"/>
              <a:ea typeface="Times New Roman" panose="02020603050405020304" pitchFamily="18" charset="0"/>
            </a:endParaRPr>
          </a:p>
          <a:p>
            <a:endParaRPr lang="en-US" sz="1000" b="1" dirty="0">
              <a:effectLst/>
              <a:latin typeface="Kievit Offc" panose="020B0504030101020102" pitchFamily="34" charset="0"/>
              <a:ea typeface="Times New Roman" panose="02020603050405020304" pitchFamily="18" charset="0"/>
            </a:endParaRPr>
          </a:p>
          <a:p>
            <a:endParaRPr lang="en-US" sz="1000" b="1" dirty="0">
              <a:latin typeface="Kievit Offc" panose="020B0504030101020102" pitchFamily="34" charset="0"/>
              <a:ea typeface="Times New Roman" panose="02020603050405020304" pitchFamily="18" charset="0"/>
            </a:endParaRPr>
          </a:p>
          <a:p>
            <a:endParaRPr lang="en-US" sz="1000" b="1" dirty="0">
              <a:effectLst/>
              <a:latin typeface="Kievit Offc" panose="020B0504030101020102" pitchFamily="34" charset="0"/>
              <a:ea typeface="Times New Roman" panose="02020603050405020304" pitchFamily="18" charset="0"/>
            </a:endParaRPr>
          </a:p>
          <a:p>
            <a:endParaRPr lang="en-US" sz="1000" b="1" dirty="0">
              <a:effectLst/>
              <a:latin typeface="Kievit Offc" panose="020B0504030101020102" pitchFamily="34" charset="0"/>
              <a:ea typeface="Times New Roman" panose="02020603050405020304" pitchFamily="18" charset="0"/>
            </a:endParaRPr>
          </a:p>
          <a:p>
            <a:endParaRPr lang="en-US" sz="1000" dirty="0">
              <a:effectLst/>
              <a:latin typeface="Times New Roman" panose="02020603050405020304" pitchFamily="18" charset="0"/>
              <a:ea typeface="Times New Roman" panose="02020603050405020304" pitchFamily="18" charset="0"/>
            </a:endParaRPr>
          </a:p>
          <a:p>
            <a:pPr algn="ctr"/>
            <a:endParaRPr lang="en-US" sz="1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000" dirty="0">
              <a:effectLst/>
              <a:latin typeface="Kievit Offc" panose="020B0504030101020102" pitchFamily="34" charset="0"/>
              <a:ea typeface="Calibri" panose="020F0502020204030204" pitchFamily="34" charset="0"/>
              <a:cs typeface="Times New Roman" panose="02020603050405020304" pitchFamily="18" charset="0"/>
            </a:endParaRPr>
          </a:p>
          <a:p>
            <a:endParaRPr lang="en-US" sz="1000" dirty="0">
              <a:latin typeface="Kievit Offc" panose="020B0504030101020102" pitchFamily="34" charset="0"/>
            </a:endParaRPr>
          </a:p>
          <a:p>
            <a:pPr algn="ctr"/>
            <a:endParaRPr lang="en-US" dirty="0">
              <a:latin typeface="Kievit Offc" panose="020B0504030101020102" pitchFamily="34" charset="0"/>
            </a:endParaRPr>
          </a:p>
        </p:txBody>
      </p:sp>
    </p:spTree>
    <p:extLst>
      <p:ext uri="{BB962C8B-B14F-4D97-AF65-F5344CB8AC3E}">
        <p14:creationId xmlns:p14="http://schemas.microsoft.com/office/powerpoint/2010/main" val="818052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CD47F074-F4C9-EF35-6C4B-FFA153A5B073}"/>
              </a:ext>
            </a:extLst>
          </p:cNvPr>
          <p:cNvSpPr>
            <a:spLocks noGrp="1"/>
          </p:cNvSpPr>
          <p:nvPr>
            <p:ph type="subTitle" idx="1"/>
          </p:nvPr>
        </p:nvSpPr>
        <p:spPr>
          <a:xfrm>
            <a:off x="971550" y="825289"/>
            <a:ext cx="3929063" cy="7275724"/>
          </a:xfrm>
        </p:spPr>
        <p:txBody>
          <a:bodyPr>
            <a:normAutofit fontScale="25000" lnSpcReduction="20000"/>
          </a:bodyPr>
          <a:lstStyle/>
          <a:p>
            <a:pPr marL="0" marR="0" algn="ctr">
              <a:lnSpc>
                <a:spcPts val="1700"/>
              </a:lnSpc>
              <a:spcBef>
                <a:spcPts val="0"/>
              </a:spcBef>
              <a:spcAft>
                <a:spcPts val="1200"/>
              </a:spcAft>
            </a:pPr>
            <a:r>
              <a:rPr lang="en-US" sz="6400" b="1" dirty="0">
                <a:solidFill>
                  <a:srgbClr val="000000"/>
                </a:solidFill>
                <a:effectLst/>
                <a:latin typeface="+mn-lt"/>
                <a:ea typeface="Calibri" panose="020F0502020204030204" pitchFamily="34" charset="0"/>
                <a:cs typeface="Arial" panose="020B0604020202020204" pitchFamily="34" charset="0"/>
              </a:rPr>
              <a:t>FOCUS 2 for UESP Students</a:t>
            </a:r>
            <a:endParaRPr lang="en-US" sz="6400" dirty="0">
              <a:effectLst/>
              <a:latin typeface="+mn-lt"/>
              <a:ea typeface="Calibri" panose="020F0502020204030204" pitchFamily="34" charset="0"/>
              <a:cs typeface="Times New Roman" panose="02020603050405020304" pitchFamily="18" charset="0"/>
            </a:endParaRPr>
          </a:p>
          <a:p>
            <a:pPr>
              <a:lnSpc>
                <a:spcPts val="1700"/>
              </a:lnSpc>
              <a:spcBef>
                <a:spcPts val="0"/>
              </a:spcBef>
              <a:spcAft>
                <a:spcPts val="1200"/>
              </a:spcAft>
            </a:pPr>
            <a:r>
              <a:rPr lang="en-US" sz="6400" b="1" dirty="0">
                <a:solidFill>
                  <a:srgbClr val="000000"/>
                </a:solidFill>
                <a:effectLst/>
                <a:latin typeface="+mn-lt"/>
                <a:ea typeface="Calibri" panose="020F0502020204030204" pitchFamily="34" charset="0"/>
                <a:cs typeface="Arial" panose="020B0604020202020204" pitchFamily="34" charset="0"/>
              </a:rPr>
              <a:t> Use on your phone, tablet, or any device.</a:t>
            </a:r>
            <a:endParaRPr lang="en-US" sz="6400" dirty="0">
              <a:effectLst/>
              <a:latin typeface="+mn-lt"/>
              <a:ea typeface="Calibri" panose="020F0502020204030204" pitchFamily="34" charset="0"/>
              <a:cs typeface="Times New Roman" panose="02020603050405020304" pitchFamily="18" charset="0"/>
            </a:endParaRPr>
          </a:p>
          <a:p>
            <a:pPr marL="0" marR="0" algn="just">
              <a:lnSpc>
                <a:spcPts val="1700"/>
              </a:lnSpc>
              <a:spcBef>
                <a:spcPts val="0"/>
              </a:spcBef>
              <a:spcAft>
                <a:spcPts val="1465"/>
              </a:spcAft>
              <a:tabLst>
                <a:tab pos="139700" algn="l"/>
                <a:tab pos="457200" algn="l"/>
              </a:tabLst>
            </a:pPr>
            <a:br>
              <a:rPr lang="en-US" sz="6400" b="1" dirty="0">
                <a:solidFill>
                  <a:srgbClr val="000000"/>
                </a:solidFill>
                <a:effectLst/>
                <a:latin typeface="+mn-lt"/>
                <a:ea typeface="Calibri" panose="020F0502020204030204" pitchFamily="34" charset="0"/>
                <a:cs typeface="Arial" panose="020B0604020202020204" pitchFamily="34" charset="0"/>
              </a:rPr>
            </a:br>
            <a:r>
              <a:rPr lang="en-US" sz="6400" dirty="0">
                <a:solidFill>
                  <a:srgbClr val="000000"/>
                </a:solidFill>
                <a:effectLst/>
                <a:latin typeface="+mn-lt"/>
                <a:ea typeface="Calibri" panose="020F0502020204030204" pitchFamily="34" charset="0"/>
                <a:cs typeface="Arial" panose="020B0604020202020204" pitchFamily="34" charset="0"/>
              </a:rPr>
              <a:t>FOCUS 2 is an online, self-guided system that will help you to identify a major at this college and occupations that best suit you and develop a career and education plan. </a:t>
            </a:r>
            <a:endParaRPr lang="en-US" sz="6400" dirty="0">
              <a:effectLst/>
              <a:latin typeface="+mn-lt"/>
              <a:ea typeface="Calibri" panose="020F0502020204030204" pitchFamily="34" charset="0"/>
              <a:cs typeface="Times New Roman" panose="02020603050405020304" pitchFamily="18" charset="0"/>
            </a:endParaRPr>
          </a:p>
          <a:p>
            <a:pPr marL="0" marR="0" algn="just">
              <a:lnSpc>
                <a:spcPts val="1700"/>
              </a:lnSpc>
              <a:spcBef>
                <a:spcPts val="0"/>
              </a:spcBef>
              <a:spcAft>
                <a:spcPts val="1465"/>
              </a:spcAft>
              <a:tabLst>
                <a:tab pos="139700" algn="l"/>
                <a:tab pos="457200" algn="l"/>
              </a:tabLst>
            </a:pPr>
            <a:r>
              <a:rPr lang="en-US" sz="6400" dirty="0">
                <a:solidFill>
                  <a:srgbClr val="000000"/>
                </a:solidFill>
                <a:effectLst/>
                <a:latin typeface="+mn-lt"/>
                <a:ea typeface="Calibri" panose="020F0502020204030204" pitchFamily="34" charset="0"/>
                <a:cs typeface="Arial" panose="020B0604020202020204" pitchFamily="34" charset="0"/>
              </a:rPr>
              <a:t>Go to: </a:t>
            </a:r>
            <a:r>
              <a:rPr lang="en-US" sz="6400" dirty="0">
                <a:solidFill>
                  <a:srgbClr val="0000FF"/>
                </a:solidFill>
                <a:effectLst/>
                <a:latin typeface="+mn-lt"/>
                <a:ea typeface="Calibri" panose="020F0502020204030204" pitchFamily="34" charset="0"/>
                <a:cs typeface="Arial" panose="020B0604020202020204" pitchFamily="34" charset="0"/>
              </a:rPr>
              <a:t>career.oregonstate.edu</a:t>
            </a:r>
            <a:r>
              <a:rPr lang="en-US" sz="6400" dirty="0">
                <a:solidFill>
                  <a:srgbClr val="000000"/>
                </a:solidFill>
                <a:effectLst/>
                <a:latin typeface="+mn-lt"/>
                <a:ea typeface="Calibri" panose="020F0502020204030204" pitchFamily="34" charset="0"/>
                <a:cs typeface="Arial" panose="020B0604020202020204" pitchFamily="34" charset="0"/>
              </a:rPr>
              <a:t> and click on Students to access FOCUS 2 using your ONID username and password.</a:t>
            </a:r>
            <a:endParaRPr lang="en-US" sz="6400" dirty="0">
              <a:effectLst/>
              <a:latin typeface="+mn-lt"/>
              <a:ea typeface="Calibri" panose="020F0502020204030204" pitchFamily="34" charset="0"/>
              <a:cs typeface="Times New Roman" panose="02020603050405020304" pitchFamily="18" charset="0"/>
            </a:endParaRPr>
          </a:p>
          <a:p>
            <a:pPr marL="0" marR="0" algn="just">
              <a:lnSpc>
                <a:spcPts val="1700"/>
              </a:lnSpc>
              <a:spcBef>
                <a:spcPts val="0"/>
              </a:spcBef>
              <a:spcAft>
                <a:spcPts val="1465"/>
              </a:spcAft>
              <a:tabLst>
                <a:tab pos="139700" algn="l"/>
                <a:tab pos="457200" algn="l"/>
              </a:tabLst>
            </a:pPr>
            <a:r>
              <a:rPr lang="en-US" sz="6400" dirty="0">
                <a:solidFill>
                  <a:srgbClr val="000000"/>
                </a:solidFill>
                <a:effectLst/>
                <a:latin typeface="+mn-lt"/>
                <a:ea typeface="Calibri" panose="020F0502020204030204" pitchFamily="34" charset="0"/>
                <a:cs typeface="Arial" panose="020B0604020202020204" pitchFamily="34" charset="0"/>
              </a:rPr>
              <a:t>Work through each section, completing all requests for your input. You </a:t>
            </a:r>
            <a:r>
              <a:rPr lang="en-US" sz="6400" b="1" dirty="0">
                <a:solidFill>
                  <a:srgbClr val="000000"/>
                </a:solidFill>
                <a:effectLst/>
                <a:latin typeface="+mn-lt"/>
                <a:ea typeface="Calibri" panose="020F0502020204030204" pitchFamily="34" charset="0"/>
                <a:cs typeface="Arial" panose="020B0604020202020204" pitchFamily="34" charset="0"/>
              </a:rPr>
              <a:t>MUST</a:t>
            </a:r>
            <a:r>
              <a:rPr lang="en-US" sz="6400" dirty="0">
                <a:solidFill>
                  <a:srgbClr val="000000"/>
                </a:solidFill>
                <a:effectLst/>
                <a:latin typeface="+mn-lt"/>
                <a:ea typeface="Calibri" panose="020F0502020204030204" pitchFamily="34" charset="0"/>
                <a:cs typeface="Arial" panose="020B0604020202020204" pitchFamily="34" charset="0"/>
              </a:rPr>
              <a:t> save occupations and areas of study (majors) that interest you or no information will appear in your portfolio! </a:t>
            </a:r>
            <a:endParaRPr lang="en-US" sz="6400" dirty="0">
              <a:effectLst/>
              <a:latin typeface="+mn-lt"/>
              <a:ea typeface="Calibri" panose="020F0502020204030204" pitchFamily="34" charset="0"/>
              <a:cs typeface="Times New Roman" panose="02020603050405020304" pitchFamily="18" charset="0"/>
            </a:endParaRPr>
          </a:p>
          <a:p>
            <a:pPr marL="0" marR="0" algn="just">
              <a:lnSpc>
                <a:spcPts val="1700"/>
              </a:lnSpc>
              <a:spcBef>
                <a:spcPts val="0"/>
              </a:spcBef>
              <a:spcAft>
                <a:spcPts val="1465"/>
              </a:spcAft>
              <a:tabLst>
                <a:tab pos="139700" algn="l"/>
                <a:tab pos="457200" algn="l"/>
              </a:tabLst>
            </a:pPr>
            <a:r>
              <a:rPr lang="en-US" sz="6400" dirty="0">
                <a:solidFill>
                  <a:srgbClr val="000000"/>
                </a:solidFill>
                <a:effectLst/>
                <a:latin typeface="+mn-lt"/>
                <a:ea typeface="Calibri" panose="020F0502020204030204" pitchFamily="34" charset="0"/>
                <a:cs typeface="Arial" panose="020B0604020202020204" pitchFamily="34" charset="0"/>
              </a:rPr>
              <a:t>To discuss your results, schedule an appointment with your academic advisor.  You may also follow up with the Career Development Center for more information.</a:t>
            </a:r>
            <a:endParaRPr lang="en-US" sz="6400" dirty="0">
              <a:effectLst/>
              <a:latin typeface="+mn-lt"/>
              <a:ea typeface="Calibri" panose="020F0502020204030204" pitchFamily="34" charset="0"/>
              <a:cs typeface="Times New Roman" panose="02020603050405020304" pitchFamily="18" charset="0"/>
            </a:endParaRPr>
          </a:p>
          <a:p>
            <a:pPr marL="0" marR="0" algn="just">
              <a:lnSpc>
                <a:spcPts val="1700"/>
              </a:lnSpc>
              <a:spcBef>
                <a:spcPts val="0"/>
              </a:spcBef>
              <a:spcAft>
                <a:spcPts val="1465"/>
              </a:spcAft>
              <a:tabLst>
                <a:tab pos="139700" algn="l"/>
                <a:tab pos="457200" algn="l"/>
              </a:tabLst>
            </a:pPr>
            <a:r>
              <a:rPr lang="en-US" sz="6400" b="1" dirty="0">
                <a:solidFill>
                  <a:srgbClr val="000000"/>
                </a:solidFill>
                <a:effectLst/>
                <a:latin typeface="+mn-lt"/>
                <a:ea typeface="Calibri" panose="020F0502020204030204" pitchFamily="34" charset="0"/>
                <a:cs typeface="Arial" panose="020B0604020202020204" pitchFamily="34" charset="0"/>
              </a:rPr>
              <a:t>How much time does it take to use FOCUS 2?</a:t>
            </a:r>
            <a:r>
              <a:rPr lang="en-US" sz="6400" dirty="0">
                <a:solidFill>
                  <a:srgbClr val="000000"/>
                </a:solidFill>
                <a:effectLst/>
                <a:latin typeface="+mn-lt"/>
                <a:ea typeface="Calibri" panose="020F0502020204030204" pitchFamily="34" charset="0"/>
                <a:cs typeface="Arial" panose="020B0604020202020204" pitchFamily="34" charset="0"/>
              </a:rPr>
              <a:t> Typically, the total time spent by students the first time they use the program ranges from 1 to 2 hours. Working through the program does not have to be done in one sitting. You can log back in at any time. </a:t>
            </a:r>
            <a:endParaRPr lang="en-US" sz="6400" dirty="0">
              <a:effectLst/>
              <a:latin typeface="+mn-lt"/>
              <a:ea typeface="Calibri" panose="020F0502020204030204" pitchFamily="34" charset="0"/>
              <a:cs typeface="Times New Roman" panose="02020603050405020304" pitchFamily="18" charset="0"/>
            </a:endParaRPr>
          </a:p>
          <a:p>
            <a:pPr algn="l"/>
            <a:endParaRPr lang="en-US" dirty="0"/>
          </a:p>
        </p:txBody>
      </p:sp>
      <p:pic>
        <p:nvPicPr>
          <p:cNvPr id="5" name="Picture 4">
            <a:extLst>
              <a:ext uri="{FF2B5EF4-FFF2-40B4-BE49-F238E27FC236}">
                <a16:creationId xmlns:a16="http://schemas.microsoft.com/office/drawing/2014/main" id="{011FD623-8C64-8573-A322-1EAE3F121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1900" y="2039514"/>
            <a:ext cx="2311400" cy="4624705"/>
          </a:xfrm>
          <a:prstGeom prst="rect">
            <a:avLst/>
          </a:prstGeom>
        </p:spPr>
      </p:pic>
    </p:spTree>
    <p:extLst>
      <p:ext uri="{BB962C8B-B14F-4D97-AF65-F5344CB8AC3E}">
        <p14:creationId xmlns:p14="http://schemas.microsoft.com/office/powerpoint/2010/main" val="418110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_advising_insert_template-a" id="{4A438849-A2B5-5F4C-BF74-2A090D5926D2}" vid="{6FF829A3-8A82-D741-B235-7ACEBE8336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2018_advising_insert_template-a</Template>
  <TotalTime>707</TotalTime>
  <Words>2964</Words>
  <Application>Microsoft Office PowerPoint</Application>
  <PresentationFormat>Custom</PresentationFormat>
  <Paragraphs>255</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Kievit Offc</vt:lpstr>
      <vt:lpstr>Kievit Offc Bold</vt:lpstr>
      <vt:lpstr>Kievit Offc Medium</vt:lpstr>
      <vt:lpstr>Stratum2 Black</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Kincanon, Kerry H</dc:creator>
  <cp:lastModifiedBy>Kincanon, Kerry H</cp:lastModifiedBy>
  <cp:revision>57</cp:revision>
  <cp:lastPrinted>2021-01-11T21:52:59Z</cp:lastPrinted>
  <dcterms:created xsi:type="dcterms:W3CDTF">2018-05-09T15:24:25Z</dcterms:created>
  <dcterms:modified xsi:type="dcterms:W3CDTF">2025-10-01T04:29:57Z</dcterms:modified>
</cp:coreProperties>
</file>